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9" r:id="rId5"/>
    <p:sldId id="260" r:id="rId6"/>
    <p:sldId id="261" r:id="rId7"/>
    <p:sldId id="262" r:id="rId8"/>
    <p:sldId id="263" r:id="rId9"/>
    <p:sldId id="276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707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79265049475851E-2"/>
          <c:y val="6.4889023630470874E-2"/>
          <c:w val="0.90140770748170651"/>
          <c:h val="0.87952836103167376"/>
        </c:manualLayout>
      </c:layout>
      <c:lineChart>
        <c:grouping val="standard"/>
        <c:varyColors val="0"/>
        <c:ser>
          <c:idx val="0"/>
          <c:order val="0"/>
          <c:tx>
            <c:v>odpady zebrane [Mg]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Arkusz1!$B$9:$J$9</c:f>
              <c:numCache>
                <c:formatCode>#,##0</c:formatCode>
                <c:ptCount val="9"/>
                <c:pt idx="0">
                  <c:v>38542</c:v>
                </c:pt>
                <c:pt idx="1">
                  <c:v>38795</c:v>
                </c:pt>
                <c:pt idx="2">
                  <c:v>38609</c:v>
                </c:pt>
                <c:pt idx="3">
                  <c:v>38732</c:v>
                </c:pt>
                <c:pt idx="4">
                  <c:v>38832</c:v>
                </c:pt>
                <c:pt idx="5">
                  <c:v>39343</c:v>
                </c:pt>
                <c:pt idx="6">
                  <c:v>39066</c:v>
                </c:pt>
                <c:pt idx="7">
                  <c:v>39006</c:v>
                </c:pt>
                <c:pt idx="8">
                  <c:v>39199</c:v>
                </c:pt>
              </c:numCache>
            </c:numRef>
          </c:cat>
          <c:val>
            <c:numRef>
              <c:f>(Arkusz1!$B$2,Arkusz1!$C$2,Arkusz1!$D$2,Arkusz1!$E$2,Arkusz1!$F$2,Arkusz1!$G$2,Arkusz1!$H$2,Arkusz1!$I$2,Arkusz1!$J$2)</c:f>
              <c:numCache>
                <c:formatCode>#\ ##0.000</c:formatCode>
                <c:ptCount val="9"/>
                <c:pt idx="0" formatCode="General">
                  <c:v>11466.27</c:v>
                </c:pt>
                <c:pt idx="1">
                  <c:v>12131.332</c:v>
                </c:pt>
                <c:pt idx="2" formatCode="0.00">
                  <c:v>14606.77</c:v>
                </c:pt>
                <c:pt idx="3" formatCode="#,##0.00">
                  <c:v>12807.838</c:v>
                </c:pt>
                <c:pt idx="4" formatCode="#,##0.00">
                  <c:v>13753.339</c:v>
                </c:pt>
                <c:pt idx="5" formatCode="#,##0.00">
                  <c:v>16112.378000000001</c:v>
                </c:pt>
                <c:pt idx="6" formatCode="General">
                  <c:v>17644.381000000001</c:v>
                </c:pt>
                <c:pt idx="7" formatCode="#,##0.00">
                  <c:v>16143.377</c:v>
                </c:pt>
                <c:pt idx="8" formatCode="#,##0.00">
                  <c:v>17972.877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B7-48DD-A974-DD287B764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918200"/>
        <c:axId val="103518376"/>
      </c:lineChart>
      <c:catAx>
        <c:axId val="147918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518376"/>
        <c:crosses val="autoZero"/>
        <c:auto val="1"/>
        <c:lblAlgn val="ctr"/>
        <c:lblOffset val="100"/>
        <c:noMultiLvlLbl val="0"/>
      </c:catAx>
      <c:valAx>
        <c:axId val="103518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918200"/>
        <c:crosses val="autoZero"/>
        <c:crossBetween val="between"/>
        <c:majorUnit val="4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Arkusz1!$M$1:$U$1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Arkusz1!$M$2:$U$2</c:f>
              <c:numCache>
                <c:formatCode>0.000</c:formatCode>
                <c:ptCount val="9"/>
                <c:pt idx="0">
                  <c:v>0.29750064864303877</c:v>
                </c:pt>
                <c:pt idx="1">
                  <c:v>0.3127034927181338</c:v>
                </c:pt>
                <c:pt idx="2">
                  <c:v>0.37832551995648683</c:v>
                </c:pt>
                <c:pt idx="3">
                  <c:v>0.33067845708974491</c:v>
                </c:pt>
                <c:pt idx="4">
                  <c:v>0.35417539658014008</c:v>
                </c:pt>
                <c:pt idx="5">
                  <c:v>0.40953608011590376</c:v>
                </c:pt>
                <c:pt idx="6">
                  <c:v>0.45165568525060157</c:v>
                </c:pt>
                <c:pt idx="7">
                  <c:v>0.41386907142490897</c:v>
                </c:pt>
                <c:pt idx="8">
                  <c:v>0.4585034567208347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39C-44DE-8BA8-955158A2C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50600"/>
        <c:axId val="148393408"/>
      </c:lineChart>
      <c:catAx>
        <c:axId val="148950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8393408"/>
        <c:crosses val="autoZero"/>
        <c:auto val="1"/>
        <c:lblAlgn val="ctr"/>
        <c:lblOffset val="100"/>
        <c:tickMarkSkip val="1"/>
        <c:noMultiLvlLbl val="0"/>
      </c:catAx>
      <c:valAx>
        <c:axId val="14839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95060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498246995312782E-2"/>
          <c:y val="2.9749830966869506E-2"/>
          <c:w val="0.9021449744668425"/>
          <c:h val="0.90917314848828479"/>
        </c:manualLayout>
      </c:layout>
      <c:lineChart>
        <c:grouping val="standard"/>
        <c:varyColors val="0"/>
        <c:ser>
          <c:idx val="0"/>
          <c:order val="0"/>
          <c:tx>
            <c:v>surowce wtórne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Arkusz1!$B$9:$J$9</c:f>
              <c:numCache>
                <c:formatCode>#,##0</c:formatCode>
                <c:ptCount val="9"/>
                <c:pt idx="0">
                  <c:v>38542</c:v>
                </c:pt>
                <c:pt idx="1">
                  <c:v>38795</c:v>
                </c:pt>
                <c:pt idx="2">
                  <c:v>38609</c:v>
                </c:pt>
                <c:pt idx="3">
                  <c:v>38732</c:v>
                </c:pt>
                <c:pt idx="4">
                  <c:v>38832</c:v>
                </c:pt>
                <c:pt idx="5">
                  <c:v>39343</c:v>
                </c:pt>
                <c:pt idx="6">
                  <c:v>39066</c:v>
                </c:pt>
                <c:pt idx="7">
                  <c:v>39006</c:v>
                </c:pt>
                <c:pt idx="8">
                  <c:v>39199</c:v>
                </c:pt>
              </c:numCache>
            </c:numRef>
          </c:cat>
          <c:val>
            <c:numRef>
              <c:f>Arkusz1!$B$4:$J$4</c:f>
              <c:numCache>
                <c:formatCode>General</c:formatCode>
                <c:ptCount val="9"/>
                <c:pt idx="0">
                  <c:v>1356.26</c:v>
                </c:pt>
                <c:pt idx="1">
                  <c:v>1384.75</c:v>
                </c:pt>
                <c:pt idx="2" formatCode="0.00">
                  <c:v>1230.6460000000002</c:v>
                </c:pt>
                <c:pt idx="3" formatCode="#,##0.00">
                  <c:v>2496.453</c:v>
                </c:pt>
                <c:pt idx="4" formatCode="#,##0.00">
                  <c:v>2722.9780000000001</c:v>
                </c:pt>
                <c:pt idx="5" formatCode="#,##0.00">
                  <c:v>4018.0839999999998</c:v>
                </c:pt>
                <c:pt idx="6">
                  <c:v>4967.3469999999998</c:v>
                </c:pt>
                <c:pt idx="7" formatCode="#,##0.00">
                  <c:v>4837.8344999999999</c:v>
                </c:pt>
                <c:pt idx="8" formatCode="#,##0.00">
                  <c:v>6494.1229999999996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DD-4911-BD43-F97D971FE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96760"/>
        <c:axId val="148908120"/>
      </c:lineChart>
      <c:catAx>
        <c:axId val="149196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8908120"/>
        <c:crosses val="autoZero"/>
        <c:auto val="1"/>
        <c:lblAlgn val="ctr"/>
        <c:lblOffset val="100"/>
        <c:noMultiLvlLbl val="0"/>
      </c:catAx>
      <c:valAx>
        <c:axId val="14890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Masa zebranych odpadów [Mg]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19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zielone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(Arkusz1!$B$9,Arkusz1!$C$9,Arkusz1!$D$9,Arkusz1!$E$9,Arkusz1!$F$9,Arkusz1!$G$9,Arkusz1!$H$9,Arkusz1!$I$9,Arkusz1!$J$9)</c:f>
              <c:numCache>
                <c:formatCode>#,##0</c:formatCode>
                <c:ptCount val="9"/>
                <c:pt idx="0">
                  <c:v>38542</c:v>
                </c:pt>
                <c:pt idx="1">
                  <c:v>38795</c:v>
                </c:pt>
                <c:pt idx="2">
                  <c:v>38609</c:v>
                </c:pt>
                <c:pt idx="3">
                  <c:v>38732</c:v>
                </c:pt>
                <c:pt idx="4">
                  <c:v>38832</c:v>
                </c:pt>
                <c:pt idx="5">
                  <c:v>39343</c:v>
                </c:pt>
                <c:pt idx="6">
                  <c:v>39066</c:v>
                </c:pt>
                <c:pt idx="7">
                  <c:v>39006</c:v>
                </c:pt>
                <c:pt idx="8">
                  <c:v>39199</c:v>
                </c:pt>
              </c:numCache>
            </c:numRef>
          </c:cat>
          <c:val>
            <c:numRef>
              <c:f>(Arkusz1!$B$5,Arkusz1!$C$5,Arkusz1!$D$5,Arkusz1!$E$5,Arkusz1!$F$5,Arkusz1!$G$5,Arkusz1!$H$5,Arkusz1!$I$5,Arkusz1!$J$5)</c:f>
              <c:numCache>
                <c:formatCode>General</c:formatCode>
                <c:ptCount val="9"/>
                <c:pt idx="0">
                  <c:v>45.82</c:v>
                </c:pt>
                <c:pt idx="1">
                  <c:v>127.18</c:v>
                </c:pt>
                <c:pt idx="2">
                  <c:v>96.68</c:v>
                </c:pt>
                <c:pt idx="3">
                  <c:v>126.68</c:v>
                </c:pt>
                <c:pt idx="4">
                  <c:v>162.76</c:v>
                </c:pt>
                <c:pt idx="5">
                  <c:v>202.58</c:v>
                </c:pt>
                <c:pt idx="6">
                  <c:v>138.94</c:v>
                </c:pt>
                <c:pt idx="7">
                  <c:v>232.98</c:v>
                </c:pt>
                <c:pt idx="8" formatCode="#,##0.00">
                  <c:v>1012.7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4D-4D3E-9545-BCF13BC29612}"/>
            </c:ext>
          </c:extLst>
        </c:ser>
        <c:ser>
          <c:idx val="0"/>
          <c:order val="1"/>
          <c:tx>
            <c:v>gabaryty</c:v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Arkusz1!$B$6:$J$6</c:f>
              <c:numCache>
                <c:formatCode>General</c:formatCode>
                <c:ptCount val="9"/>
                <c:pt idx="0">
                  <c:v>174.22200000000001</c:v>
                </c:pt>
                <c:pt idx="1">
                  <c:v>241.01</c:v>
                </c:pt>
                <c:pt idx="2">
                  <c:v>299.56</c:v>
                </c:pt>
                <c:pt idx="3">
                  <c:v>486.07600000000002</c:v>
                </c:pt>
                <c:pt idx="4">
                  <c:v>671.02300000000002</c:v>
                </c:pt>
                <c:pt idx="5">
                  <c:v>1006.48</c:v>
                </c:pt>
                <c:pt idx="6">
                  <c:v>1177.0150000000001</c:v>
                </c:pt>
                <c:pt idx="7">
                  <c:v>1418.423</c:v>
                </c:pt>
                <c:pt idx="8">
                  <c:v>1413.38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4D-4D3E-9545-BCF13BC29612}"/>
            </c:ext>
          </c:extLst>
        </c:ser>
        <c:ser>
          <c:idx val="2"/>
          <c:order val="2"/>
          <c:tx>
            <c:v>gruz</c:v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val>
            <c:numRef>
              <c:f>Arkusz1!$B$7:$J$7</c:f>
              <c:numCache>
                <c:formatCode>General</c:formatCode>
                <c:ptCount val="9"/>
                <c:pt idx="0">
                  <c:v>38.19</c:v>
                </c:pt>
                <c:pt idx="1">
                  <c:v>95.6</c:v>
                </c:pt>
                <c:pt idx="2">
                  <c:v>60.2</c:v>
                </c:pt>
                <c:pt idx="3">
                  <c:v>167.75800000000001</c:v>
                </c:pt>
                <c:pt idx="4">
                  <c:v>140.42099999999999</c:v>
                </c:pt>
                <c:pt idx="5">
                  <c:v>237.148</c:v>
                </c:pt>
                <c:pt idx="6">
                  <c:v>263.04500000000002</c:v>
                </c:pt>
                <c:pt idx="7" formatCode="0.000">
                  <c:v>307.3</c:v>
                </c:pt>
                <c:pt idx="8" formatCode="0.00">
                  <c:v>324.8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4D-4D3E-9545-BCF13BC29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35048"/>
        <c:axId val="149205872"/>
      </c:lineChart>
      <c:catAx>
        <c:axId val="147735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Liczba mieszkańców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9205872"/>
        <c:crosses val="autoZero"/>
        <c:auto val="1"/>
        <c:lblAlgn val="ctr"/>
        <c:lblOffset val="100"/>
        <c:noMultiLvlLbl val="0"/>
      </c:catAx>
      <c:valAx>
        <c:axId val="14920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Masa</a:t>
                </a:r>
                <a:r>
                  <a:rPr lang="pl-PL" baseline="0"/>
                  <a:t> zebranych odpadów [Mg]</a:t>
                </a:r>
                <a:endParaRPr lang="pl-PL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735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recykling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Arkusz1!$K$160:$S$160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Arkusz1!$K$161:$S$161</c:f>
              <c:numCache>
                <c:formatCode>0.00%</c:formatCode>
                <c:ptCount val="9"/>
                <c:pt idx="0">
                  <c:v>0.35610000000000003</c:v>
                </c:pt>
                <c:pt idx="1">
                  <c:v>0.40550000000000003</c:v>
                </c:pt>
                <c:pt idx="2">
                  <c:v>0.34499999999999997</c:v>
                </c:pt>
                <c:pt idx="3">
                  <c:v>0.73099999999999998</c:v>
                </c:pt>
                <c:pt idx="4" formatCode="0%">
                  <c:v>0.65200000000000002</c:v>
                </c:pt>
                <c:pt idx="5" formatCode="0%">
                  <c:v>0.94</c:v>
                </c:pt>
                <c:pt idx="6" formatCode="0%">
                  <c:v>1</c:v>
                </c:pt>
                <c:pt idx="7" formatCode="0%">
                  <c:v>1</c:v>
                </c:pt>
                <c:pt idx="8" formatCode="0%">
                  <c:v>0.36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D5-4F04-820C-C1ED7091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872968"/>
        <c:axId val="145871792"/>
      </c:lineChart>
      <c:catAx>
        <c:axId val="145872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71792"/>
        <c:crosses val="autoZero"/>
        <c:auto val="1"/>
        <c:lblAlgn val="ctr"/>
        <c:lblOffset val="100"/>
        <c:noMultiLvlLbl val="0"/>
      </c:catAx>
      <c:valAx>
        <c:axId val="14587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5872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08097289198925E-2"/>
          <c:y val="8.0415087485045847E-2"/>
          <c:w val="0.93879190271080104"/>
          <c:h val="0.82812145685861149"/>
        </c:manualLayout>
      </c:layout>
      <c:barChart>
        <c:barDir val="col"/>
        <c:grouping val="clustered"/>
        <c:varyColors val="0"/>
        <c:ser>
          <c:idx val="0"/>
          <c:order val="0"/>
          <c:tx>
            <c:v>Serie1</c:v>
          </c:tx>
          <c:spPr>
            <a:ln cmpd="thickThin"/>
          </c:spPr>
          <c:invertIfNegative val="0"/>
          <c:cat>
            <c:numLit>
              <c:formatCode>General</c:formatCode>
              <c:ptCount val="6"/>
              <c:pt idx="0">
                <c:v>2016</c:v>
              </c:pt>
              <c:pt idx="1">
                <c:v>2017</c:v>
              </c:pt>
              <c:pt idx="2">
                <c:v>2018</c:v>
              </c:pt>
              <c:pt idx="3">
                <c:v>2019</c:v>
              </c:pt>
              <c:pt idx="4">
                <c:v>2020</c:v>
              </c:pt>
              <c:pt idx="5">
                <c:v>2021</c:v>
              </c:pt>
            </c:numLit>
          </c:cat>
          <c:val>
            <c:numLit>
              <c:formatCode>General</c:formatCode>
              <c:ptCount val="6"/>
              <c:pt idx="0">
                <c:v>87</c:v>
              </c:pt>
              <c:pt idx="1">
                <c:v>168</c:v>
              </c:pt>
              <c:pt idx="2">
                <c:v>289</c:v>
              </c:pt>
              <c:pt idx="3">
                <c:v>519</c:v>
              </c:pt>
              <c:pt idx="4">
                <c:v>398</c:v>
              </c:pt>
              <c:pt idx="5">
                <c:v>429</c:v>
              </c:pt>
            </c:numLit>
          </c:val>
          <c:extLst>
            <c:ext xmlns:c16="http://schemas.microsoft.com/office/drawing/2014/chart" uri="{C3380CC4-5D6E-409C-BE32-E72D297353CC}">
              <c16:uniqueId val="{00000000-7211-4C64-A8B1-B1F9E8F6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588704"/>
        <c:axId val="242588312"/>
      </c:barChart>
      <c:valAx>
        <c:axId val="24258831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l-PL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l-PL"/>
          </a:p>
        </c:txPr>
        <c:crossAx val="242588704"/>
        <c:crosses val="autoZero"/>
        <c:crossBetween val="between"/>
      </c:valAx>
      <c:catAx>
        <c:axId val="242588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pl-PL" sz="900" b="0" i="0" u="none" strike="noStrike" kern="1200" baseline="0">
                <a:solidFill>
                  <a:srgbClr val="595959"/>
                </a:solidFill>
                <a:latin typeface="Calibri"/>
              </a:defRPr>
            </a:pPr>
            <a:endParaRPr lang="pl-PL"/>
          </a:p>
        </c:txPr>
        <c:crossAx val="24258831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pl-PL" sz="1000" b="0" i="0" u="none" strike="noStrike" kern="1200" baseline="0">
          <a:solidFill>
            <a:srgbClr val="000000"/>
          </a:solidFill>
          <a:latin typeface="Calibri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31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79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74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33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06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80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00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09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09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990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8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03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070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8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65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CEC53-F7E8-40ED-9E08-972498CF290A}" type="datetimeFigureOut">
              <a:rPr lang="pl-PL" smtClean="0"/>
              <a:t>25.05.2022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30A319-F709-466B-A8EA-A41312CD66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47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b="1" dirty="0"/>
              <a:t>„GOZ – wyzwania </a:t>
            </a:r>
            <a:br>
              <a:rPr lang="pl-PL" b="1" dirty="0"/>
            </a:br>
            <a:r>
              <a:rPr lang="pl-PL" b="1" dirty="0"/>
              <a:t>i potencjał dla gminy”.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90127" y="4718098"/>
            <a:ext cx="7766936" cy="1096899"/>
          </a:xfrm>
        </p:spPr>
        <p:txBody>
          <a:bodyPr>
            <a:normAutofit/>
          </a:bodyPr>
          <a:lstStyle/>
          <a:p>
            <a:r>
              <a:rPr lang="pl-PL" b="1" dirty="0"/>
              <a:t>Urząd Miasta i Gminy w Skawinie</a:t>
            </a:r>
            <a:endParaRPr lang="pl-PL" dirty="0"/>
          </a:p>
          <a:p>
            <a:r>
              <a:rPr lang="pl-PL" b="1" dirty="0"/>
              <a:t>Ref. Barbara Ptak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96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1961" y="163847"/>
            <a:ext cx="8596668" cy="609601"/>
          </a:xfrm>
        </p:spPr>
        <p:txBody>
          <a:bodyPr>
            <a:normAutofit/>
          </a:bodyPr>
          <a:lstStyle/>
          <a:p>
            <a:r>
              <a:rPr lang="pl-PL" sz="2400" dirty="0"/>
              <a:t>Energia odnawialna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961" y="661851"/>
            <a:ext cx="8852041" cy="596509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Zainstalowano: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/>
              <a:t>893 szt. układów solarnych do ogrzewania wody użytkowej dla domów prywatnych oraz 4 szt. na budynkach użyteczności publicznej. </a:t>
            </a:r>
          </a:p>
          <a:p>
            <a:r>
              <a:rPr lang="pl-PL" dirty="0"/>
              <a:t>343 szt. instalacji fotowoltaicznych, </a:t>
            </a:r>
          </a:p>
          <a:p>
            <a:r>
              <a:rPr lang="pl-PL" dirty="0"/>
              <a:t>23 szt. pomp ciepła i 57 kotłów na biomasę. </a:t>
            </a:r>
          </a:p>
          <a:p>
            <a:pPr marL="0" indent="0">
              <a:buNone/>
            </a:pPr>
            <a:r>
              <a:rPr lang="pl-PL" dirty="0"/>
              <a:t>Dodatkowo 3 budynki użyteczności publicznej wyposażone zostały w instalacje fotowoltaiczne.</a:t>
            </a:r>
          </a:p>
          <a:p>
            <a:pPr marL="0" indent="0">
              <a:buNone/>
            </a:pPr>
            <a:r>
              <a:rPr lang="pl-PL" dirty="0"/>
              <a:t>Od roku 2016 trwa wymiana starych kotłów opalanych węglem i drewnem na nowe ekologiczne źródła ogrzewania (wykres).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936496479"/>
              </p:ext>
            </p:extLst>
          </p:nvPr>
        </p:nvGraphicFramePr>
        <p:xfrm>
          <a:off x="619367" y="3986840"/>
          <a:ext cx="8201856" cy="2526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856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744">
              <a:srgbClr val="D3EC9D"/>
            </a:gs>
            <a:gs pos="49999">
              <a:srgbClr val="DEF1B4"/>
            </a:gs>
            <a:gs pos="42295">
              <a:srgbClr val="E2F3BE"/>
            </a:gs>
            <a:gs pos="32717">
              <a:srgbClr val="E8F5CA"/>
            </a:gs>
            <a:gs pos="26000">
              <a:srgbClr val="EDF7D5"/>
            </a:gs>
            <a:gs pos="0">
              <a:schemeClr val="accent1">
                <a:lumMod val="5000"/>
                <a:lumOff val="95000"/>
              </a:schemeClr>
            </a:gs>
            <a:gs pos="89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621"/>
          <a:stretch/>
        </p:blipFill>
        <p:spPr>
          <a:xfrm>
            <a:off x="777977" y="3901164"/>
            <a:ext cx="4030860" cy="27072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1332" t="2866" r="1164" b="4911"/>
          <a:stretch/>
        </p:blipFill>
        <p:spPr>
          <a:xfrm>
            <a:off x="4655267" y="4150331"/>
            <a:ext cx="7199907" cy="245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IMG_20201002_193929.jpg"/>
          <p:cNvPicPr/>
          <p:nvPr/>
        </p:nvPicPr>
        <p:blipFill>
          <a:blip r:embed="rId4"/>
          <a:stretch>
            <a:fillRect/>
          </a:stretch>
        </p:blipFill>
        <p:spPr>
          <a:xfrm rot="5400013">
            <a:off x="4227203" y="1475895"/>
            <a:ext cx="2969343" cy="211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IMG_20200925_124252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880052" y="1047829"/>
            <a:ext cx="4975122" cy="296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77977" y="324536"/>
            <a:ext cx="10220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Edukacja „Drugie życie odpadów – upcykling w Gminie Skawina” (2020)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45345" y="957943"/>
            <a:ext cx="3900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Warsztaty dla dzieci i seniorów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Zajęcia edukacyjne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Konkursy z nagrodami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Impreza plenerowa</a:t>
            </a: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45345" y="27455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Prace wykonane w ramach akcji:</a:t>
            </a:r>
          </a:p>
        </p:txBody>
      </p:sp>
    </p:spTree>
    <p:extLst>
      <p:ext uri="{BB962C8B-B14F-4D97-AF65-F5344CB8AC3E}">
        <p14:creationId xmlns:p14="http://schemas.microsoft.com/office/powerpoint/2010/main" val="411312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744">
              <a:srgbClr val="D3EC9D"/>
            </a:gs>
            <a:gs pos="49999">
              <a:srgbClr val="DEF1B4"/>
            </a:gs>
            <a:gs pos="42295">
              <a:srgbClr val="E2F3BE"/>
            </a:gs>
            <a:gs pos="32717">
              <a:srgbClr val="E8F5CA"/>
            </a:gs>
            <a:gs pos="26000">
              <a:srgbClr val="EDF7D5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200918_200715388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972" y="3597072"/>
            <a:ext cx="4638578" cy="305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IMG_20200925_10303603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397711" y="457525"/>
            <a:ext cx="4827639" cy="294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IMG_20201010_115821.jpg"/>
          <p:cNvPicPr/>
          <p:nvPr/>
        </p:nvPicPr>
        <p:blipFill rotWithShape="1">
          <a:blip r:embed="rId4"/>
          <a:srcRect r="4090"/>
          <a:stretch/>
        </p:blipFill>
        <p:spPr>
          <a:xfrm>
            <a:off x="4982426" y="3597072"/>
            <a:ext cx="6739312" cy="305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461554" y="45752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Edukacja „Drugie życie odpadów – upcykling w Gminie Skawina” (2020)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Budowa rzeźb z odpadów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Zajęcia z tkactwa i decoupage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Nadawanie odpadom drugiego życia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881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744">
              <a:srgbClr val="D3EC9D"/>
            </a:gs>
            <a:gs pos="49999">
              <a:srgbClr val="DEF1B4"/>
            </a:gs>
            <a:gs pos="42295">
              <a:srgbClr val="E2F3BE"/>
            </a:gs>
            <a:gs pos="32717">
              <a:srgbClr val="E8F5CA"/>
            </a:gs>
            <a:gs pos="26000">
              <a:srgbClr val="EDF7D5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achm\Desktop\EDUKACJA EKOLOGICZNA\Drugie życie odpadów 2021 70% dotacji\Zdjęcia Sadzonka za odpad 2021 Wrzesień\20210911_095329.jpg"/>
          <p:cNvPicPr/>
          <p:nvPr/>
        </p:nvPicPr>
        <p:blipFill rotWithShape="1">
          <a:blip r:embed="rId2"/>
          <a:srcRect l="13304" r="14670" b="13998"/>
          <a:stretch/>
        </p:blipFill>
        <p:spPr>
          <a:xfrm>
            <a:off x="6496312" y="230089"/>
            <a:ext cx="4227670" cy="358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chm\Desktop\EDUKACJA EKOLOGICZNA\Drugie życie odpadów 2021 70% dotacji\Sprawozdanie i zdjęcia\Zdjęcia\Quilling\IMG20211008121718.jpg"/>
          <p:cNvPicPr/>
          <p:nvPr/>
        </p:nvPicPr>
        <p:blipFill rotWithShape="1">
          <a:blip r:embed="rId3"/>
          <a:srcRect l="13828" r="8104"/>
          <a:stretch/>
        </p:blipFill>
        <p:spPr>
          <a:xfrm>
            <a:off x="1249399" y="4011456"/>
            <a:ext cx="2790756" cy="250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C:\Users\achm\Desktop\EDUKACJA EKOLOGICZNA\Drugie życie odpadów 2021 70% dotacji\Sprawozdanie i zdjęcia\Zdjęcia\Quilling\IMG20211008111030.jpg"/>
          <p:cNvPicPr/>
          <p:nvPr/>
        </p:nvPicPr>
        <p:blipFill rotWithShape="1">
          <a:blip r:embed="rId4"/>
          <a:srcRect t="31965" b="7558"/>
          <a:stretch/>
        </p:blipFill>
        <p:spPr>
          <a:xfrm>
            <a:off x="4511040" y="4011456"/>
            <a:ext cx="7071360" cy="250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548640" y="23008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„Drugie życie odpadów – upcykling w Gminie Skawina edycja II” (2021)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Zajęcia i konkursy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Warsztaty z zakresu ochrony środowiska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Akcja „Sadzonka za odpad”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Ulotki i ekogadżety</a:t>
            </a:r>
          </a:p>
        </p:txBody>
      </p:sp>
    </p:spTree>
    <p:extLst>
      <p:ext uri="{BB962C8B-B14F-4D97-AF65-F5344CB8AC3E}">
        <p14:creationId xmlns:p14="http://schemas.microsoft.com/office/powerpoint/2010/main" val="374000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8744">
              <a:srgbClr val="D3EC9D"/>
            </a:gs>
            <a:gs pos="49999">
              <a:srgbClr val="DEF1B4"/>
            </a:gs>
            <a:gs pos="42295">
              <a:srgbClr val="E2F3BE"/>
            </a:gs>
            <a:gs pos="32717">
              <a:srgbClr val="E8F5CA"/>
            </a:gs>
            <a:gs pos="26000">
              <a:srgbClr val="EDF7D5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achm\Desktop\EDUKACJA EKOLOGICZNA\Drugie życie odpadów 2021 70% dotacji\Sprawozdanie i zdjęcia\Zdjęcia\Zabawka sensoryczna\IMG_20210924_112119866.jpg"/>
          <p:cNvPicPr/>
          <p:nvPr/>
        </p:nvPicPr>
        <p:blipFill rotWithShape="1">
          <a:blip r:embed="rId2"/>
          <a:srcRect l="12427" r="7376"/>
          <a:stretch/>
        </p:blipFill>
        <p:spPr>
          <a:xfrm>
            <a:off x="7094400" y="304800"/>
            <a:ext cx="4639418" cy="312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C:\Users\achm\Desktop\EDUKACJA EKOLOGICZNA\Drugie życie odpadów 2021 70% dotacji\Sprawozdanie i zdjęcia\Zdjęcia\Seniorzy torby OK\IMG_20211004_121935.jpg"/>
          <p:cNvPicPr/>
          <p:nvPr/>
        </p:nvPicPr>
        <p:blipFill rotWithShape="1">
          <a:blip r:embed="rId3"/>
          <a:srcRect t="18083" b="21273"/>
          <a:stretch/>
        </p:blipFill>
        <p:spPr bwMode="auto">
          <a:xfrm>
            <a:off x="6124374" y="3786386"/>
            <a:ext cx="5365604" cy="280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az 6" descr="C:\Users\achm\Desktop\EDUKACJA EKOLOGICZNA\Drugie życie odpadów 2021 70% dotacji\Sprawozdanie i zdjęcia\Zdjęcia\Skarbonka i ubranka dla barbie\1\IMG_20211001_110724.jpg"/>
          <p:cNvPicPr/>
          <p:nvPr/>
        </p:nvPicPr>
        <p:blipFill rotWithShape="1">
          <a:blip r:embed="rId4"/>
          <a:srcRect l="6643" t="32196" r="13089" b="11569"/>
          <a:stretch/>
        </p:blipFill>
        <p:spPr bwMode="auto">
          <a:xfrm>
            <a:off x="687977" y="3786386"/>
            <a:ext cx="5050971" cy="2800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12394" r="34749" b="9671"/>
          <a:stretch/>
        </p:blipFill>
        <p:spPr>
          <a:xfrm>
            <a:off x="4849691" y="304800"/>
            <a:ext cx="1968137" cy="312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252548" y="304800"/>
            <a:ext cx="413123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„Drugie życie odpadów – upcykling w Gminie Skawina edycja II” (2021)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Zajęcia z kolażu techniką quillingu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Przeróbka odpadów na:</a:t>
            </a:r>
          </a:p>
          <a:p>
            <a:r>
              <a:rPr lang="pl-PL" dirty="0"/>
              <a:t>    zabawki sensoryczne, torby,      </a:t>
            </a:r>
          </a:p>
          <a:p>
            <a:r>
              <a:rPr lang="pl-PL" dirty="0"/>
              <a:t>    skarbonki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Budowa domowego kwietnika</a:t>
            </a:r>
            <a:br>
              <a:rPr lang="pl-PL" dirty="0"/>
            </a:b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752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73626"/>
            <a:ext cx="8596668" cy="776748"/>
          </a:xfrm>
        </p:spPr>
        <p:txBody>
          <a:bodyPr/>
          <a:lstStyle/>
          <a:p>
            <a:r>
              <a:rPr lang="pl-PL" dirty="0"/>
              <a:t>Wyzwania dla Gminy Skawina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268361"/>
            <a:ext cx="8596668" cy="4773001"/>
          </a:xfrm>
        </p:spPr>
        <p:txBody>
          <a:bodyPr>
            <a:normAutofit/>
          </a:bodyPr>
          <a:lstStyle/>
          <a:p>
            <a:r>
              <a:rPr lang="pl-PL" dirty="0"/>
              <a:t>Utrzymanie, określonego przepisami wzrastającego wskaźnika odzysku i recyklingu, w szczególności poprzez zobligowanie mieszkańców budownictwa wielorodzinnego do lepszej segregacji odpadów komunalnych.</a:t>
            </a:r>
          </a:p>
          <a:p>
            <a:r>
              <a:rPr lang="pl-PL" dirty="0"/>
              <a:t>Przełamanie tendencji wzrostu ilości odpadów komunalnych ogółem, zmniejszanie ilości odbieranych odpadów niesegregowanych zmieszanych odpadów komunalnych, poprzez rozszerzenie kampanii edukacyjnej.</a:t>
            </a:r>
          </a:p>
          <a:p>
            <a:r>
              <a:rPr lang="pl-PL" dirty="0"/>
              <a:t>Uruchomienie aplikacji umożliwiającej wymianę informacji pomiędzy przekazującymi odpady wielkogabarytowe (głównie stare meble), a potrzebującymi.</a:t>
            </a:r>
          </a:p>
          <a:p>
            <a:r>
              <a:rPr lang="pl-PL" dirty="0"/>
              <a:t>Inwestycja w linię do dosegregowania odpadów opakowaniowych i ich podział na rodzaje tj. PE, PS, PP, HDPE itp. Od 2022 r.</a:t>
            </a:r>
          </a:p>
          <a:p>
            <a:r>
              <a:rPr lang="pl-PL" dirty="0"/>
              <a:t>Dofinansowanie właścicieli budynków jednorodzinnych zbierających deszczówkę do zbiorników.</a:t>
            </a:r>
          </a:p>
        </p:txBody>
      </p:sp>
    </p:spTree>
    <p:extLst>
      <p:ext uri="{BB962C8B-B14F-4D97-AF65-F5344CB8AC3E}">
        <p14:creationId xmlns:p14="http://schemas.microsoft.com/office/powerpoint/2010/main" val="364515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8625" y="1201782"/>
            <a:ext cx="8596668" cy="494225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Kontynuacja działań dotyczących pomocy do montażu układów solarnych, fotowoltaiki, pomp ciepła oraz podjęcie nowych, tj. wymienione zostaną piece i kotły węglowe wraz z przeprowadzeniem termomodernizacji w 300 budynkach u mieszkańców zagrożonych ubóstwem energetycznym. </a:t>
            </a:r>
          </a:p>
          <a:p>
            <a:r>
              <a:rPr lang="pl-PL" dirty="0"/>
              <a:t>Stworzenie programu osłonowego dopłat do zakupu paliw oraz realizacja zadania: podniesienie efektywności energetycznej budynków użyteczności publicznej.</a:t>
            </a:r>
          </a:p>
          <a:p>
            <a:r>
              <a:rPr lang="pl-PL" dirty="0"/>
              <a:t>Realizacja zadania z zakresu edukacji ekologicznej </a:t>
            </a:r>
            <a:br>
              <a:rPr lang="pl-PL" dirty="0"/>
            </a:br>
            <a:r>
              <a:rPr lang="pl-PL" dirty="0"/>
              <a:t>„W Gminie Skawina nie próżnują – odpady segregują!”.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Zajęcia edukacyjne w szkołach podstawowych w zakresie segregacji odpadów oraz specjalnie przygotowane pakiety scenariuszy i materiały edukacyjne. Dodatkowo </a:t>
            </a:r>
            <a:r>
              <a:rPr lang="pl-PL"/>
              <a:t>będzie zorganizowany </a:t>
            </a:r>
            <a:r>
              <a:rPr lang="pl-PL" dirty="0"/>
              <a:t>konkurs na zbiórkę makulatury. </a:t>
            </a:r>
            <a:br>
              <a:rPr lang="pl-PL" dirty="0"/>
            </a:br>
            <a:r>
              <a:rPr lang="pl-PL" dirty="0"/>
              <a:t>Zadanie „W Gminie Skawina nie próżnują – odpady segregują!” to również impreza plenerowa, podczas której za przyniesione odpady będzie można otrzymać sadzonki roślin.</a:t>
            </a:r>
          </a:p>
          <a:p>
            <a:pPr marL="0" indent="0" algn="ctr">
              <a:buNone/>
            </a:pPr>
            <a:r>
              <a:rPr lang="pl-PL" dirty="0"/>
              <a:t>Dziękuję za uwagę</a:t>
            </a:r>
          </a:p>
        </p:txBody>
      </p:sp>
      <p:sp>
        <p:nvSpPr>
          <p:cNvPr id="4" name="Prostokąt 3"/>
          <p:cNvSpPr/>
          <p:nvPr/>
        </p:nvSpPr>
        <p:spPr>
          <a:xfrm>
            <a:off x="809896" y="364310"/>
            <a:ext cx="689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90C226"/>
                </a:solidFill>
                <a:ea typeface="+mj-ea"/>
                <a:cs typeface="+mj-cs"/>
              </a:rPr>
              <a:t>Wyzwania dla Gminy Skawina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55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Potencjał Gminy Skawina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32239"/>
            <a:ext cx="8596668" cy="4509124"/>
          </a:xfrm>
        </p:spPr>
        <p:txBody>
          <a:bodyPr/>
          <a:lstStyle/>
          <a:p>
            <a:r>
              <a:rPr lang="pl-PL" dirty="0"/>
              <a:t>Gmina Skawina to gmina o charakterze przemysłowo-rolniczym, którą stanowi miasto oraz 16 sołectw.</a:t>
            </a:r>
          </a:p>
          <a:p>
            <a:r>
              <a:rPr lang="pl-PL" dirty="0"/>
              <a:t>Skawina jest gminą o znaczącym potencjale ludzkim, gospodarczym oraz infrastrukturalnym, ukierunkowana na poprawę jakości życia mieszkańców oraz poprawę jakości środowiska. </a:t>
            </a:r>
          </a:p>
          <a:p>
            <a:r>
              <a:rPr lang="pl-PL" dirty="0"/>
              <a:t>To gmina z rosnącym zakresem zadań publicznych realizowanych we współpracy z partnerami społecznymi, współpracująca z gminami zrzeszonymi w Stowarzyszeniu Metropolia Krakowska. </a:t>
            </a:r>
          </a:p>
          <a:p>
            <a:r>
              <a:rPr lang="pl-PL" dirty="0"/>
              <a:t>Gmina wspierająca rozwój transportu publicznego, stale rozbudowująca infrastrukturę pieszo-rowerową oraz sieć budowy parkingów P&amp;R.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771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383177"/>
            <a:ext cx="8596668" cy="1320800"/>
          </a:xfrm>
        </p:spPr>
        <p:txBody>
          <a:bodyPr/>
          <a:lstStyle/>
          <a:p>
            <a:r>
              <a:rPr lang="pl-PL" dirty="0"/>
              <a:t>Wskaźniki GOZ w Gospodarce odpadami komunalnymi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03977"/>
            <a:ext cx="8596668" cy="4337385"/>
          </a:xfrm>
        </p:spPr>
        <p:txBody>
          <a:bodyPr/>
          <a:lstStyle/>
          <a:p>
            <a:r>
              <a:rPr lang="pl-PL" dirty="0"/>
              <a:t>Selektywna zbiórka odpadów tzw. surowców wtórnych.</a:t>
            </a:r>
            <a:br>
              <a:rPr lang="pl-PL" dirty="0"/>
            </a:br>
            <a:endParaRPr lang="pl-PL" dirty="0"/>
          </a:p>
          <a:p>
            <a:r>
              <a:rPr lang="pl-PL" dirty="0"/>
              <a:t>Ogólnodostępne pojemniki na odpady segregowane.</a:t>
            </a:r>
          </a:p>
          <a:p>
            <a:endParaRPr lang="pl-PL" dirty="0"/>
          </a:p>
          <a:p>
            <a:r>
              <a:rPr lang="pl-PL" dirty="0"/>
              <a:t>Edukacja w zakresie segregowania i ograniczania ilości odpadów.</a:t>
            </a:r>
            <a:br>
              <a:rPr lang="pl-PL" dirty="0"/>
            </a:br>
            <a:endParaRPr lang="pl-PL" dirty="0"/>
          </a:p>
          <a:p>
            <a:r>
              <a:rPr lang="pl-PL" dirty="0"/>
              <a:t>Odzysk, recycling i upcycling.</a:t>
            </a:r>
            <a:br>
              <a:rPr lang="pl-PL" dirty="0"/>
            </a:br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Wykresy obrazujące tendencje w zakresie gospodarki odpadami komunalnymi: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635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74084" y="78183"/>
            <a:ext cx="9355666" cy="1320800"/>
          </a:xfrm>
        </p:spPr>
        <p:txBody>
          <a:bodyPr>
            <a:noAutofit/>
          </a:bodyPr>
          <a:lstStyle/>
          <a:p>
            <a:r>
              <a:rPr lang="pl-PL" sz="2400" dirty="0"/>
              <a:t>Ilość odpadów komunalnych ogółem wytwarzana w poszczególnych latach - w oparciu o dane 2013 – 2021 oraz liczba  mieszkańców w złożonych deklaracjach o  wysokości  opłaty za gospodarowanie odpadami.</a:t>
            </a:r>
            <a:br>
              <a:rPr lang="pl-PL" sz="2400" dirty="0"/>
            </a:br>
            <a:endParaRPr lang="pl-PL" sz="2400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834528"/>
              </p:ext>
            </p:extLst>
          </p:nvPr>
        </p:nvGraphicFramePr>
        <p:xfrm>
          <a:off x="1047750" y="1337995"/>
          <a:ext cx="8617360" cy="4299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42054"/>
              </p:ext>
            </p:extLst>
          </p:nvPr>
        </p:nvGraphicFramePr>
        <p:xfrm>
          <a:off x="677334" y="5637474"/>
          <a:ext cx="8574820" cy="1003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75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0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5844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Rok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2013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2016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2017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2018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2019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2020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 dirty="0">
                          <a:effectLst/>
                        </a:rPr>
                        <a:t>2021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85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900" u="none" strike="noStrike" dirty="0">
                          <a:effectLst/>
                        </a:rPr>
                        <a:t>Masa zebranych odpadów [Mg]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11 466.27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12 131.332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14 606.77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12 807.84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13 753.34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16 112.38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17 644.381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16 143.38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17 972.88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9775" y="18970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Ilość odpadów przypadających na 1 mieszkańca - w oparciu o dane 2013 - 2021 r.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607292"/>
              </p:ext>
            </p:extLst>
          </p:nvPr>
        </p:nvGraphicFramePr>
        <p:xfrm>
          <a:off x="474663" y="1066801"/>
          <a:ext cx="896430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09948"/>
              </p:ext>
            </p:extLst>
          </p:nvPr>
        </p:nvGraphicFramePr>
        <p:xfrm>
          <a:off x="419775" y="5562601"/>
          <a:ext cx="8854227" cy="877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1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85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5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0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92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Rok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2015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2019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2020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21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Masa odpadu na mieszkańca [Mg]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0.298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0.313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0.378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0.331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0.354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0.410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0.452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0.414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0.459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827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3876" y="1651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Ilość surowców wtórnych (odpadów przygotowanych do ponownego użycia, odzysku i recyklingu) ­ - w oparciu o dane 2013 - 2021 r. 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642255"/>
              </p:ext>
            </p:extLst>
          </p:nvPr>
        </p:nvGraphicFramePr>
        <p:xfrm>
          <a:off x="677334" y="1181100"/>
          <a:ext cx="8761634" cy="469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9820"/>
              </p:ext>
            </p:extLst>
          </p:nvPr>
        </p:nvGraphicFramePr>
        <p:xfrm>
          <a:off x="560985" y="5876925"/>
          <a:ext cx="8713017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41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51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51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Rok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2018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>
                          <a:effectLst/>
                        </a:rPr>
                        <a:t>2019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2020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00" u="none" strike="noStrike" dirty="0">
                          <a:effectLst/>
                        </a:rPr>
                        <a:t>2021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Masa zebranych odpadów [Mg]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1 356.26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1 384.750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1 230.65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2 496.45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2 722.98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4 018.084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4 967.347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4 837.83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6 494.123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10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734" y="1397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Ilość odpadów zielonych, gruzu, wielogabarytowych - w oparciu o dane 2013- 2021 r.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092364"/>
              </p:ext>
            </p:extLst>
          </p:nvPr>
        </p:nvGraphicFramePr>
        <p:xfrm>
          <a:off x="575734" y="1012723"/>
          <a:ext cx="9521640" cy="452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45946"/>
              </p:ext>
            </p:extLst>
          </p:nvPr>
        </p:nvGraphicFramePr>
        <p:xfrm>
          <a:off x="444499" y="5365115"/>
          <a:ext cx="8630674" cy="1048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5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0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07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24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66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Rok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2013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2014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2015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2016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2017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2018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2019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2020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050" u="none" strike="noStrike" dirty="0">
                          <a:effectLst/>
                        </a:rPr>
                        <a:t>2021</a:t>
                      </a:r>
                      <a:endParaRPr lang="pl-P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Masa</a:t>
                      </a:r>
                    </a:p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 zebranych odpadów </a:t>
                      </a:r>
                      <a:br>
                        <a:rPr lang="pl-PL" sz="1000" u="none" strike="noStrike" dirty="0">
                          <a:effectLst/>
                        </a:rPr>
                      </a:br>
                      <a:r>
                        <a:rPr lang="pl-PL" sz="1000" u="none" strike="noStrike" dirty="0">
                          <a:effectLst/>
                        </a:rPr>
                        <a:t>[Mg]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45.82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127.180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96.68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126.68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162.76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202.58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138.94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232.98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1012.7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174.222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241.010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299.56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486.08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671.02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1006.48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1177.015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1 418.42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1413.38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5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38.19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95.600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60.20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167.76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140.42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237.148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263.045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307.30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324.8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01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7989"/>
            <a:ext cx="9783097" cy="1320800"/>
          </a:xfrm>
        </p:spPr>
        <p:txBody>
          <a:bodyPr>
            <a:noAutofit/>
          </a:bodyPr>
          <a:lstStyle/>
          <a:p>
            <a:r>
              <a:rPr lang="pl-PL" sz="2400" dirty="0"/>
              <a:t>W analizowanym okresie Gmina w latach 2013 – 2020 uzyskała wymagane przepisami prawa poziomy odzysku odpadów przygotowanych do ponownego użycia, odzysku i recyklingu, jak również uzyskała wymagany poziom po zmianie przepisów za 2021 r.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20546"/>
              </p:ext>
            </p:extLst>
          </p:nvPr>
        </p:nvGraphicFramePr>
        <p:xfrm>
          <a:off x="559876" y="1543666"/>
          <a:ext cx="8596312" cy="40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901231"/>
              </p:ext>
            </p:extLst>
          </p:nvPr>
        </p:nvGraphicFramePr>
        <p:xfrm>
          <a:off x="429623" y="5541835"/>
          <a:ext cx="8586556" cy="1055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42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81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2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11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Rok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2013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2015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2016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2019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2020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2021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Osiągnięty poziom recyklingu i odzysku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35.61%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40.55%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34.50%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73.10%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65%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94%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100%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>
                          <a:effectLst/>
                        </a:rPr>
                        <a:t>100%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u="none" strike="noStrike" dirty="0">
                          <a:effectLst/>
                        </a:rPr>
                        <a:t>36%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08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3" y="177073"/>
            <a:ext cx="8596668" cy="1320800"/>
          </a:xfrm>
        </p:spPr>
        <p:txBody>
          <a:bodyPr/>
          <a:lstStyle/>
          <a:p>
            <a:r>
              <a:rPr lang="pl-PL" dirty="0"/>
              <a:t>Przykłady GOZ w Gminie Skawina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792480"/>
            <a:ext cx="8596668" cy="5248883"/>
          </a:xfrm>
        </p:spPr>
        <p:txBody>
          <a:bodyPr/>
          <a:lstStyle/>
          <a:p>
            <a:r>
              <a:rPr lang="pl-PL" dirty="0"/>
              <a:t>Funkcjonujące na terenie skupy złomu – miejsca dla przekazujących odpady opakowaniowe do odzysku i recyklingu.</a:t>
            </a:r>
          </a:p>
          <a:p>
            <a:r>
              <a:rPr lang="pl-PL" dirty="0"/>
              <a:t>Promowanie procesu kompostowania - ponad 3300 zdeklarowanych kompostowników.</a:t>
            </a:r>
          </a:p>
          <a:p>
            <a:r>
              <a:rPr lang="pl-PL" dirty="0"/>
              <a:t>Zagospodarowanie na terenie gminy gruzu – utwardzenie dróg prywatnych.</a:t>
            </a:r>
          </a:p>
          <a:p>
            <a:r>
              <a:rPr lang="pl-PL" dirty="0"/>
              <a:t>Rozstawione pojemniki na odzież – wrzucone tekstylia odzyskane jako odzież lub materiał na sorbenty i czyściwo.</a:t>
            </a:r>
          </a:p>
          <a:p>
            <a:r>
              <a:rPr lang="pl-PL" dirty="0"/>
              <a:t>Punkty przekazania odzieży i żywności (zdjęcie).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2807" t="4941" r="6045" b="10508"/>
          <a:stretch/>
        </p:blipFill>
        <p:spPr>
          <a:xfrm>
            <a:off x="2480661" y="3631474"/>
            <a:ext cx="4990012" cy="29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7883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337</TotalTime>
  <Words>968</Words>
  <Application>Microsoft Office PowerPoint</Application>
  <PresentationFormat>Panoramiczny</PresentationFormat>
  <Paragraphs>207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Wingdings 3</vt:lpstr>
      <vt:lpstr>Faseta</vt:lpstr>
      <vt:lpstr>„GOZ – wyzwania  i potencjał dla gminy”. </vt:lpstr>
      <vt:lpstr>Potencjał Gminy Skawina</vt:lpstr>
      <vt:lpstr>Wskaźniki GOZ w Gospodarce odpadami komunalnymi</vt:lpstr>
      <vt:lpstr>Ilość odpadów komunalnych ogółem wytwarzana w poszczególnych latach - w oparciu o dane 2013 – 2021 oraz liczba  mieszkańców w złożonych deklaracjach o  wysokości  opłaty za gospodarowanie odpadami. </vt:lpstr>
      <vt:lpstr>Ilość odpadów przypadających na 1 mieszkańca - w oparciu o dane 2013 - 2021 r. </vt:lpstr>
      <vt:lpstr>Ilość surowców wtórnych (odpadów przygotowanych do ponownego użycia, odzysku i recyklingu) ­ - w oparciu o dane 2013 - 2021 r.   </vt:lpstr>
      <vt:lpstr>Ilość odpadów zielonych, gruzu, wielogabarytowych - w oparciu o dane 2013- 2021 r.  </vt:lpstr>
      <vt:lpstr>W analizowanym okresie Gmina w latach 2013 – 2020 uzyskała wymagane przepisami prawa poziomy odzysku odpadów przygotowanych do ponownego użycia, odzysku i recyklingu, jak również uzyskała wymagany poziom po zmianie przepisów za 2021 r.</vt:lpstr>
      <vt:lpstr>Przykłady GOZ w Gminie Skawina</vt:lpstr>
      <vt:lpstr>Energia odnawialna</vt:lpstr>
      <vt:lpstr>Prezentacja programu PowerPoint</vt:lpstr>
      <vt:lpstr>Prezentacja programu PowerPoint</vt:lpstr>
      <vt:lpstr>Prezentacja programu PowerPoint</vt:lpstr>
      <vt:lpstr>Prezentacja programu PowerPoint</vt:lpstr>
      <vt:lpstr>Wyzwania dla Gminy Skawina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„GOZ – wyzwania  i potencjał dla gminy”.</dc:title>
  <dc:creator>user</dc:creator>
  <cp:lastModifiedBy>Barbara Ptak</cp:lastModifiedBy>
  <cp:revision>46</cp:revision>
  <dcterms:created xsi:type="dcterms:W3CDTF">2022-05-17T06:33:50Z</dcterms:created>
  <dcterms:modified xsi:type="dcterms:W3CDTF">2022-05-25T13:40:08Z</dcterms:modified>
</cp:coreProperties>
</file>