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8" r:id="rId3"/>
    <p:sldId id="322" r:id="rId4"/>
    <p:sldId id="323" r:id="rId5"/>
    <p:sldId id="324" r:id="rId6"/>
    <p:sldId id="325" r:id="rId7"/>
    <p:sldId id="326" r:id="rId8"/>
    <p:sldId id="327" r:id="rId9"/>
    <p:sldId id="321" r:id="rId10"/>
    <p:sldId id="275" r:id="rId11"/>
    <p:sldId id="279" r:id="rId12"/>
    <p:sldId id="319" r:id="rId13"/>
    <p:sldId id="318" r:id="rId14"/>
    <p:sldId id="320" r:id="rId15"/>
    <p:sldId id="284" r:id="rId16"/>
    <p:sldId id="329" r:id="rId17"/>
    <p:sldId id="257" r:id="rId18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63AF"/>
    <a:srgbClr val="FFC100"/>
    <a:srgbClr val="70AD47"/>
    <a:srgbClr val="ED7D31"/>
    <a:srgbClr val="069014"/>
    <a:srgbClr val="F7D154"/>
    <a:srgbClr val="2B91D4"/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AEEE3-B321-4485-81A3-0BB79AA12B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BBEDA7-3B1A-4148-AFCB-63B6EDB0A68C}">
      <dgm:prSet phldrT="[Tekst]"/>
      <dgm:spPr/>
      <dgm:t>
        <a:bodyPr/>
        <a:lstStyle/>
        <a:p>
          <a:r>
            <a:rPr lang="pl-PL" b="1" dirty="0" smtClean="0"/>
            <a:t>Brak zdefiniowanego pojęcia GOZ</a:t>
          </a:r>
          <a:br>
            <a:rPr lang="pl-PL" b="1" dirty="0" smtClean="0"/>
          </a:br>
          <a:r>
            <a:rPr lang="pl-PL" b="1" dirty="0" smtClean="0"/>
            <a:t>w przepisach ustawowych</a:t>
          </a:r>
          <a:endParaRPr lang="pl-PL" b="1" dirty="0"/>
        </a:p>
      </dgm:t>
    </dgm:pt>
    <dgm:pt modelId="{4F309D6D-62B0-404F-B527-76D1A0E6DE56}" type="parTrans" cxnId="{2D852BC2-3F69-4EB8-B3E0-959B3EB9A634}">
      <dgm:prSet/>
      <dgm:spPr/>
      <dgm:t>
        <a:bodyPr/>
        <a:lstStyle/>
        <a:p>
          <a:endParaRPr lang="pl-PL"/>
        </a:p>
      </dgm:t>
    </dgm:pt>
    <dgm:pt modelId="{929587B2-D0BD-4480-AB0F-AF55FF65C9B2}" type="sibTrans" cxnId="{2D852BC2-3F69-4EB8-B3E0-959B3EB9A634}">
      <dgm:prSet/>
      <dgm:spPr/>
      <dgm:t>
        <a:bodyPr/>
        <a:lstStyle/>
        <a:p>
          <a:endParaRPr lang="pl-PL"/>
        </a:p>
      </dgm:t>
    </dgm:pt>
    <dgm:pt modelId="{89D1494B-DEB5-4FF5-9F46-44238125E022}">
      <dgm:prSet phldrT="[Teks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Brak przepisów dotyczących ROP oraz systemu kaucyjnego</a:t>
          </a:r>
          <a:endParaRPr lang="pl-PL" b="1" dirty="0"/>
        </a:p>
      </dgm:t>
    </dgm:pt>
    <dgm:pt modelId="{986C577D-7968-4E8C-8FAF-CE2271ED03E3}" type="parTrans" cxnId="{DD310063-54E9-4D8A-A036-6801995E8737}">
      <dgm:prSet/>
      <dgm:spPr/>
      <dgm:t>
        <a:bodyPr/>
        <a:lstStyle/>
        <a:p>
          <a:endParaRPr lang="pl-PL"/>
        </a:p>
      </dgm:t>
    </dgm:pt>
    <dgm:pt modelId="{4C262F92-27BC-4214-8BAF-81DC22E0433A}" type="sibTrans" cxnId="{DD310063-54E9-4D8A-A036-6801995E8737}">
      <dgm:prSet/>
      <dgm:spPr/>
      <dgm:t>
        <a:bodyPr/>
        <a:lstStyle/>
        <a:p>
          <a:endParaRPr lang="pl-PL"/>
        </a:p>
      </dgm:t>
    </dgm:pt>
    <dgm:pt modelId="{5C82E322-477F-4F08-A81F-C3BB78DD4249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Nieopłacalność finansowa gospodarki </a:t>
          </a:r>
          <a:br>
            <a:rPr lang="pl-PL" b="1" dirty="0" smtClean="0"/>
          </a:br>
          <a:r>
            <a:rPr lang="pl-PL" b="1" dirty="0" smtClean="0"/>
            <a:t>o obiegu zamkniętym dla przedsiębiorców</a:t>
          </a:r>
          <a:endParaRPr lang="pl-PL" b="1" dirty="0"/>
        </a:p>
      </dgm:t>
    </dgm:pt>
    <dgm:pt modelId="{AFCEEEE5-93BC-4064-BFD2-F6AE37BD1520}" type="parTrans" cxnId="{465B4C04-46BA-43B3-B1E8-9EF237ADB3DC}">
      <dgm:prSet/>
      <dgm:spPr/>
      <dgm:t>
        <a:bodyPr/>
        <a:lstStyle/>
        <a:p>
          <a:endParaRPr lang="pl-PL"/>
        </a:p>
      </dgm:t>
    </dgm:pt>
    <dgm:pt modelId="{ED3D54DF-5864-4EC9-ABEF-5EADFB97989B}" type="sibTrans" cxnId="{465B4C04-46BA-43B3-B1E8-9EF237ADB3DC}">
      <dgm:prSet/>
      <dgm:spPr/>
      <dgm:t>
        <a:bodyPr/>
        <a:lstStyle/>
        <a:p>
          <a:endParaRPr lang="pl-PL"/>
        </a:p>
      </dgm:t>
    </dgm:pt>
    <dgm:pt modelId="{06AAD080-6E90-45E1-B95A-8BC79CE6D243}">
      <dgm:prSet phldrT="[Teks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/>
            <a:t>Brak systemowego podejścia do wdrażania działań GOZ w Krakowie</a:t>
          </a:r>
          <a:endParaRPr lang="pl-PL" b="1" dirty="0"/>
        </a:p>
      </dgm:t>
    </dgm:pt>
    <dgm:pt modelId="{8B14D6BD-D637-45CE-BE36-CE43E9EE488C}" type="parTrans" cxnId="{9A2CD568-02C2-42DA-B1A6-5F1CA9786950}">
      <dgm:prSet/>
      <dgm:spPr/>
      <dgm:t>
        <a:bodyPr/>
        <a:lstStyle/>
        <a:p>
          <a:endParaRPr lang="pl-PL"/>
        </a:p>
      </dgm:t>
    </dgm:pt>
    <dgm:pt modelId="{EF58DF0B-EDDA-4374-B993-628A2C07F7B8}" type="sibTrans" cxnId="{9A2CD568-02C2-42DA-B1A6-5F1CA9786950}">
      <dgm:prSet/>
      <dgm:spPr/>
      <dgm:t>
        <a:bodyPr/>
        <a:lstStyle/>
        <a:p>
          <a:endParaRPr lang="pl-PL"/>
        </a:p>
      </dgm:t>
    </dgm:pt>
    <dgm:pt modelId="{F0DBB3B8-9908-47F0-A15E-6D472FF5F4E3}" type="pres">
      <dgm:prSet presAssocID="{736AEEE3-B321-4485-81A3-0BB79AA12B6F}" presName="linearFlow" presStyleCnt="0">
        <dgm:presLayoutVars>
          <dgm:dir/>
          <dgm:resizeHandles val="exact"/>
        </dgm:presLayoutVars>
      </dgm:prSet>
      <dgm:spPr/>
    </dgm:pt>
    <dgm:pt modelId="{D811A381-161E-4F43-9B63-A4A6DFF8B9D3}" type="pres">
      <dgm:prSet presAssocID="{9EBBEDA7-3B1A-4148-AFCB-63B6EDB0A68C}" presName="composite" presStyleCnt="0"/>
      <dgm:spPr/>
    </dgm:pt>
    <dgm:pt modelId="{F7098338-4075-4154-BBDB-4D0839412CC0}" type="pres">
      <dgm:prSet presAssocID="{9EBBEDA7-3B1A-4148-AFCB-63B6EDB0A68C}" presName="imgShp" presStyleLbl="fgImgPlace1" presStyleIdx="0" presStyleCnt="4"/>
      <dgm:spPr/>
    </dgm:pt>
    <dgm:pt modelId="{AA22D117-0281-4975-8B2D-45F1CBFECD8B}" type="pres">
      <dgm:prSet presAssocID="{9EBBEDA7-3B1A-4148-AFCB-63B6EDB0A68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A3CA18-C34C-4561-ABE1-D349519939DF}" type="pres">
      <dgm:prSet presAssocID="{929587B2-D0BD-4480-AB0F-AF55FF65C9B2}" presName="spacing" presStyleCnt="0"/>
      <dgm:spPr/>
    </dgm:pt>
    <dgm:pt modelId="{F32EE3AE-5BC5-4557-83CB-C7AEF6428D78}" type="pres">
      <dgm:prSet presAssocID="{89D1494B-DEB5-4FF5-9F46-44238125E022}" presName="composite" presStyleCnt="0"/>
      <dgm:spPr/>
    </dgm:pt>
    <dgm:pt modelId="{66DC1A1B-3200-4718-810A-A92FC9E18D65}" type="pres">
      <dgm:prSet presAssocID="{89D1494B-DEB5-4FF5-9F46-44238125E022}" presName="imgShp" presStyleLbl="fgImgPlace1" presStyleIdx="1" presStyleCnt="4"/>
      <dgm:spPr/>
    </dgm:pt>
    <dgm:pt modelId="{114D8A4A-2F8B-4508-902B-7B00B209FC06}" type="pres">
      <dgm:prSet presAssocID="{89D1494B-DEB5-4FF5-9F46-44238125E02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B87C8-204C-4BBD-89DC-4A6211BF9A7A}" type="pres">
      <dgm:prSet presAssocID="{4C262F92-27BC-4214-8BAF-81DC22E0433A}" presName="spacing" presStyleCnt="0"/>
      <dgm:spPr/>
    </dgm:pt>
    <dgm:pt modelId="{FDE661AD-B47F-4723-92C7-7F4E8A6046D4}" type="pres">
      <dgm:prSet presAssocID="{5C82E322-477F-4F08-A81F-C3BB78DD4249}" presName="composite" presStyleCnt="0"/>
      <dgm:spPr/>
    </dgm:pt>
    <dgm:pt modelId="{6ECD5B56-F7A6-4B8F-90BE-3A890928A2E6}" type="pres">
      <dgm:prSet presAssocID="{5C82E322-477F-4F08-A81F-C3BB78DD4249}" presName="imgShp" presStyleLbl="fgImgPlace1" presStyleIdx="2" presStyleCnt="4"/>
      <dgm:spPr/>
    </dgm:pt>
    <dgm:pt modelId="{3B9A6ADC-A3DD-42EF-9074-E141815FCDB3}" type="pres">
      <dgm:prSet presAssocID="{5C82E322-477F-4F08-A81F-C3BB78DD424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0C1567-4B15-4937-A56A-42F5781DAAC6}" type="pres">
      <dgm:prSet presAssocID="{ED3D54DF-5864-4EC9-ABEF-5EADFB97989B}" presName="spacing" presStyleCnt="0"/>
      <dgm:spPr/>
    </dgm:pt>
    <dgm:pt modelId="{24A69360-6B78-4015-9E98-0E3A9A6BBB64}" type="pres">
      <dgm:prSet presAssocID="{06AAD080-6E90-45E1-B95A-8BC79CE6D243}" presName="composite" presStyleCnt="0"/>
      <dgm:spPr/>
    </dgm:pt>
    <dgm:pt modelId="{A64766B2-E85D-4B0A-9F41-E6D1166C6912}" type="pres">
      <dgm:prSet presAssocID="{06AAD080-6E90-45E1-B95A-8BC79CE6D243}" presName="imgShp" presStyleLbl="fgImgPlace1" presStyleIdx="3" presStyleCnt="4"/>
      <dgm:spPr/>
    </dgm:pt>
    <dgm:pt modelId="{EBF9D5BC-9131-4C9C-B20C-07915DA75DE2}" type="pres">
      <dgm:prSet presAssocID="{06AAD080-6E90-45E1-B95A-8BC79CE6D24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5B4C04-46BA-43B3-B1E8-9EF237ADB3DC}" srcId="{736AEEE3-B321-4485-81A3-0BB79AA12B6F}" destId="{5C82E322-477F-4F08-A81F-C3BB78DD4249}" srcOrd="2" destOrd="0" parTransId="{AFCEEEE5-93BC-4064-BFD2-F6AE37BD1520}" sibTransId="{ED3D54DF-5864-4EC9-ABEF-5EADFB97989B}"/>
    <dgm:cxn modelId="{51ABA713-8954-4C17-A4A9-57446E6C3ED3}" type="presOf" srcId="{89D1494B-DEB5-4FF5-9F46-44238125E022}" destId="{114D8A4A-2F8B-4508-902B-7B00B209FC06}" srcOrd="0" destOrd="0" presId="urn:microsoft.com/office/officeart/2005/8/layout/vList3"/>
    <dgm:cxn modelId="{2D852BC2-3F69-4EB8-B3E0-959B3EB9A634}" srcId="{736AEEE3-B321-4485-81A3-0BB79AA12B6F}" destId="{9EBBEDA7-3B1A-4148-AFCB-63B6EDB0A68C}" srcOrd="0" destOrd="0" parTransId="{4F309D6D-62B0-404F-B527-76D1A0E6DE56}" sibTransId="{929587B2-D0BD-4480-AB0F-AF55FF65C9B2}"/>
    <dgm:cxn modelId="{07DA7BBC-6D21-486B-A771-D702219586F3}" type="presOf" srcId="{06AAD080-6E90-45E1-B95A-8BC79CE6D243}" destId="{EBF9D5BC-9131-4C9C-B20C-07915DA75DE2}" srcOrd="0" destOrd="0" presId="urn:microsoft.com/office/officeart/2005/8/layout/vList3"/>
    <dgm:cxn modelId="{DD96F6E5-9723-4C1F-A9ED-F0E589735B32}" type="presOf" srcId="{736AEEE3-B321-4485-81A3-0BB79AA12B6F}" destId="{F0DBB3B8-9908-47F0-A15E-6D472FF5F4E3}" srcOrd="0" destOrd="0" presId="urn:microsoft.com/office/officeart/2005/8/layout/vList3"/>
    <dgm:cxn modelId="{DD310063-54E9-4D8A-A036-6801995E8737}" srcId="{736AEEE3-B321-4485-81A3-0BB79AA12B6F}" destId="{89D1494B-DEB5-4FF5-9F46-44238125E022}" srcOrd="1" destOrd="0" parTransId="{986C577D-7968-4E8C-8FAF-CE2271ED03E3}" sibTransId="{4C262F92-27BC-4214-8BAF-81DC22E0433A}"/>
    <dgm:cxn modelId="{71BAB62C-EC7C-4D03-9145-84B799A5A58A}" type="presOf" srcId="{5C82E322-477F-4F08-A81F-C3BB78DD4249}" destId="{3B9A6ADC-A3DD-42EF-9074-E141815FCDB3}" srcOrd="0" destOrd="0" presId="urn:microsoft.com/office/officeart/2005/8/layout/vList3"/>
    <dgm:cxn modelId="{22CCB4F3-3C62-4B0A-A463-E864934821B0}" type="presOf" srcId="{9EBBEDA7-3B1A-4148-AFCB-63B6EDB0A68C}" destId="{AA22D117-0281-4975-8B2D-45F1CBFECD8B}" srcOrd="0" destOrd="0" presId="urn:microsoft.com/office/officeart/2005/8/layout/vList3"/>
    <dgm:cxn modelId="{9A2CD568-02C2-42DA-B1A6-5F1CA9786950}" srcId="{736AEEE3-B321-4485-81A3-0BB79AA12B6F}" destId="{06AAD080-6E90-45E1-B95A-8BC79CE6D243}" srcOrd="3" destOrd="0" parTransId="{8B14D6BD-D637-45CE-BE36-CE43E9EE488C}" sibTransId="{EF58DF0B-EDDA-4374-B993-628A2C07F7B8}"/>
    <dgm:cxn modelId="{EDD6625B-653E-41ED-8BC2-07F646111F69}" type="presParOf" srcId="{F0DBB3B8-9908-47F0-A15E-6D472FF5F4E3}" destId="{D811A381-161E-4F43-9B63-A4A6DFF8B9D3}" srcOrd="0" destOrd="0" presId="urn:microsoft.com/office/officeart/2005/8/layout/vList3"/>
    <dgm:cxn modelId="{7A1A6CD2-7AC9-4BB6-8D96-87A1C0CD8C7A}" type="presParOf" srcId="{D811A381-161E-4F43-9B63-A4A6DFF8B9D3}" destId="{F7098338-4075-4154-BBDB-4D0839412CC0}" srcOrd="0" destOrd="0" presId="urn:microsoft.com/office/officeart/2005/8/layout/vList3"/>
    <dgm:cxn modelId="{9F7CC991-017C-4E40-94D9-B37EB0F475DA}" type="presParOf" srcId="{D811A381-161E-4F43-9B63-A4A6DFF8B9D3}" destId="{AA22D117-0281-4975-8B2D-45F1CBFECD8B}" srcOrd="1" destOrd="0" presId="urn:microsoft.com/office/officeart/2005/8/layout/vList3"/>
    <dgm:cxn modelId="{71B6E084-5C2F-4330-B6D7-8443840C1F65}" type="presParOf" srcId="{F0DBB3B8-9908-47F0-A15E-6D472FF5F4E3}" destId="{A5A3CA18-C34C-4561-ABE1-D349519939DF}" srcOrd="1" destOrd="0" presId="urn:microsoft.com/office/officeart/2005/8/layout/vList3"/>
    <dgm:cxn modelId="{0245D2E0-085B-4D72-B748-0AA5EE236C9B}" type="presParOf" srcId="{F0DBB3B8-9908-47F0-A15E-6D472FF5F4E3}" destId="{F32EE3AE-5BC5-4557-83CB-C7AEF6428D78}" srcOrd="2" destOrd="0" presId="urn:microsoft.com/office/officeart/2005/8/layout/vList3"/>
    <dgm:cxn modelId="{D47D14F0-16FF-4079-A13A-404AD42E5E02}" type="presParOf" srcId="{F32EE3AE-5BC5-4557-83CB-C7AEF6428D78}" destId="{66DC1A1B-3200-4718-810A-A92FC9E18D65}" srcOrd="0" destOrd="0" presId="urn:microsoft.com/office/officeart/2005/8/layout/vList3"/>
    <dgm:cxn modelId="{E3538743-2D09-418C-B444-8FEC61192B9C}" type="presParOf" srcId="{F32EE3AE-5BC5-4557-83CB-C7AEF6428D78}" destId="{114D8A4A-2F8B-4508-902B-7B00B209FC06}" srcOrd="1" destOrd="0" presId="urn:microsoft.com/office/officeart/2005/8/layout/vList3"/>
    <dgm:cxn modelId="{7B7B8BCC-243B-4849-8CEB-02F38B387C5E}" type="presParOf" srcId="{F0DBB3B8-9908-47F0-A15E-6D472FF5F4E3}" destId="{1F7B87C8-204C-4BBD-89DC-4A6211BF9A7A}" srcOrd="3" destOrd="0" presId="urn:microsoft.com/office/officeart/2005/8/layout/vList3"/>
    <dgm:cxn modelId="{B6345607-7A35-4F5C-98BC-5D192A57F1B4}" type="presParOf" srcId="{F0DBB3B8-9908-47F0-A15E-6D472FF5F4E3}" destId="{FDE661AD-B47F-4723-92C7-7F4E8A6046D4}" srcOrd="4" destOrd="0" presId="urn:microsoft.com/office/officeart/2005/8/layout/vList3"/>
    <dgm:cxn modelId="{20D786FA-D6D4-46D1-B64B-DB44908869FF}" type="presParOf" srcId="{FDE661AD-B47F-4723-92C7-7F4E8A6046D4}" destId="{6ECD5B56-F7A6-4B8F-90BE-3A890928A2E6}" srcOrd="0" destOrd="0" presId="urn:microsoft.com/office/officeart/2005/8/layout/vList3"/>
    <dgm:cxn modelId="{17D32B2D-3BC3-410A-B90A-49CB1DA6ACC7}" type="presParOf" srcId="{FDE661AD-B47F-4723-92C7-7F4E8A6046D4}" destId="{3B9A6ADC-A3DD-42EF-9074-E141815FCDB3}" srcOrd="1" destOrd="0" presId="urn:microsoft.com/office/officeart/2005/8/layout/vList3"/>
    <dgm:cxn modelId="{236556A9-4EA6-496E-9628-D825CCB042CC}" type="presParOf" srcId="{F0DBB3B8-9908-47F0-A15E-6D472FF5F4E3}" destId="{760C1567-4B15-4937-A56A-42F5781DAAC6}" srcOrd="5" destOrd="0" presId="urn:microsoft.com/office/officeart/2005/8/layout/vList3"/>
    <dgm:cxn modelId="{7B0CABFE-AED1-4211-8657-230EE9874DAD}" type="presParOf" srcId="{F0DBB3B8-9908-47F0-A15E-6D472FF5F4E3}" destId="{24A69360-6B78-4015-9E98-0E3A9A6BBB64}" srcOrd="6" destOrd="0" presId="urn:microsoft.com/office/officeart/2005/8/layout/vList3"/>
    <dgm:cxn modelId="{D8979188-3F25-485B-9C8D-CFE14489AC11}" type="presParOf" srcId="{24A69360-6B78-4015-9E98-0E3A9A6BBB64}" destId="{A64766B2-E85D-4B0A-9F41-E6D1166C6912}" srcOrd="0" destOrd="0" presId="urn:microsoft.com/office/officeart/2005/8/layout/vList3"/>
    <dgm:cxn modelId="{A4FAFD77-7A5E-4064-A285-1295C28CB8FC}" type="presParOf" srcId="{24A69360-6B78-4015-9E98-0E3A9A6BBB64}" destId="{EBF9D5BC-9131-4C9C-B20C-07915DA75D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2D117-0281-4975-8B2D-45F1CBFECD8B}">
      <dsp:nvSpPr>
        <dsp:cNvPr id="0" name=""/>
        <dsp:cNvSpPr/>
      </dsp:nvSpPr>
      <dsp:spPr>
        <a:xfrm rot="10800000">
          <a:off x="2010925" y="2035"/>
          <a:ext cx="6885898" cy="11060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Brak zdefiniowanego pojęcia GOZ</a:t>
          </a:r>
          <a:br>
            <a:rPr lang="pl-PL" sz="2500" b="1" kern="1200" dirty="0" smtClean="0"/>
          </a:br>
          <a:r>
            <a:rPr lang="pl-PL" sz="2500" b="1" kern="1200" dirty="0" smtClean="0"/>
            <a:t>w przepisach ustawowych</a:t>
          </a:r>
          <a:endParaRPr lang="pl-PL" sz="2500" b="1" kern="1200" dirty="0"/>
        </a:p>
      </dsp:txBody>
      <dsp:txXfrm rot="10800000">
        <a:off x="2287432" y="2035"/>
        <a:ext cx="6609391" cy="1106030"/>
      </dsp:txXfrm>
    </dsp:sp>
    <dsp:sp modelId="{F7098338-4075-4154-BBDB-4D0839412CC0}">
      <dsp:nvSpPr>
        <dsp:cNvPr id="0" name=""/>
        <dsp:cNvSpPr/>
      </dsp:nvSpPr>
      <dsp:spPr>
        <a:xfrm>
          <a:off x="1457910" y="2035"/>
          <a:ext cx="1106030" cy="11060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D8A4A-2F8B-4508-902B-7B00B209FC06}">
      <dsp:nvSpPr>
        <dsp:cNvPr id="0" name=""/>
        <dsp:cNvSpPr/>
      </dsp:nvSpPr>
      <dsp:spPr>
        <a:xfrm rot="10800000">
          <a:off x="2010925" y="1438224"/>
          <a:ext cx="6885898" cy="1106030"/>
        </a:xfrm>
        <a:prstGeom prst="homePlat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877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Brak przepisów dotyczących ROP oraz systemu kaucyjnego</a:t>
          </a:r>
          <a:endParaRPr lang="pl-PL" sz="2500" b="1" kern="1200" dirty="0"/>
        </a:p>
      </dsp:txBody>
      <dsp:txXfrm rot="10800000">
        <a:off x="2287432" y="1438224"/>
        <a:ext cx="6609391" cy="1106030"/>
      </dsp:txXfrm>
    </dsp:sp>
    <dsp:sp modelId="{66DC1A1B-3200-4718-810A-A92FC9E18D65}">
      <dsp:nvSpPr>
        <dsp:cNvPr id="0" name=""/>
        <dsp:cNvSpPr/>
      </dsp:nvSpPr>
      <dsp:spPr>
        <a:xfrm>
          <a:off x="1457910" y="1438224"/>
          <a:ext cx="1106030" cy="11060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6ADC-A3DD-42EF-9074-E141815FCDB3}">
      <dsp:nvSpPr>
        <dsp:cNvPr id="0" name=""/>
        <dsp:cNvSpPr/>
      </dsp:nvSpPr>
      <dsp:spPr>
        <a:xfrm rot="10800000">
          <a:off x="2010925" y="2874412"/>
          <a:ext cx="6885898" cy="1106030"/>
        </a:xfrm>
        <a:prstGeom prst="homePlat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877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Nieopłacalność finansowa gospodarki </a:t>
          </a:r>
          <a:br>
            <a:rPr lang="pl-PL" sz="2500" b="1" kern="1200" dirty="0" smtClean="0"/>
          </a:br>
          <a:r>
            <a:rPr lang="pl-PL" sz="2500" b="1" kern="1200" dirty="0" smtClean="0"/>
            <a:t>o obiegu zamkniętym dla przedsiębiorców</a:t>
          </a:r>
          <a:endParaRPr lang="pl-PL" sz="2500" b="1" kern="1200" dirty="0"/>
        </a:p>
      </dsp:txBody>
      <dsp:txXfrm rot="10800000">
        <a:off x="2287432" y="2874412"/>
        <a:ext cx="6609391" cy="1106030"/>
      </dsp:txXfrm>
    </dsp:sp>
    <dsp:sp modelId="{6ECD5B56-F7A6-4B8F-90BE-3A890928A2E6}">
      <dsp:nvSpPr>
        <dsp:cNvPr id="0" name=""/>
        <dsp:cNvSpPr/>
      </dsp:nvSpPr>
      <dsp:spPr>
        <a:xfrm>
          <a:off x="1457910" y="2874412"/>
          <a:ext cx="1106030" cy="11060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D5BC-9131-4C9C-B20C-07915DA75DE2}">
      <dsp:nvSpPr>
        <dsp:cNvPr id="0" name=""/>
        <dsp:cNvSpPr/>
      </dsp:nvSpPr>
      <dsp:spPr>
        <a:xfrm rot="10800000">
          <a:off x="2010925" y="4310601"/>
          <a:ext cx="6885898" cy="1106030"/>
        </a:xfrm>
        <a:prstGeom prst="homePlat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877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Brak systemowego podejścia do wdrażania działań GOZ w Krakowie</a:t>
          </a:r>
          <a:endParaRPr lang="pl-PL" sz="2500" b="1" kern="1200" dirty="0"/>
        </a:p>
      </dsp:txBody>
      <dsp:txXfrm rot="10800000">
        <a:off x="2287432" y="4310601"/>
        <a:ext cx="6609391" cy="1106030"/>
      </dsp:txXfrm>
    </dsp:sp>
    <dsp:sp modelId="{A64766B2-E85D-4B0A-9F41-E6D1166C6912}">
      <dsp:nvSpPr>
        <dsp:cNvPr id="0" name=""/>
        <dsp:cNvSpPr/>
      </dsp:nvSpPr>
      <dsp:spPr>
        <a:xfrm>
          <a:off x="1457910" y="4310601"/>
          <a:ext cx="1106030" cy="11060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3DBCE-72C8-4A6A-8360-1ADE061301AD}" type="datetimeFigureOut">
              <a:rPr lang="pl-PL" smtClean="0"/>
              <a:t>2022-05-27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40EB-22BD-4DA7-8C10-AB86A29971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0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25BC-824D-4645-BE7C-92C200738A0E}" type="datetimeFigureOut">
              <a:rPr lang="pl-PL" smtClean="0"/>
              <a:t>2022-05-27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D763-E3CF-46BB-AA75-28AE8EF946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7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69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37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45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1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5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działa od 2010 roku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trafiają tu wszelkie odpady nietypowe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są demontowane na 3 liniach produkcyjnych: linii ręcznego demontażu (sprzęt AGD i RTV itp.), linii do rozdrabniania opon, linii mechanicznego rozdrabniania odpadów wielkogabarytowych (meble itp.)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38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działa od 2010 roku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trafiają tu wszelkie odpady nietypowe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są demontowane na 3 liniach produkcyjnych: linii ręcznego demontażu (sprzęt AGD i RTV itp.), linii do rozdrabniania opon, linii mechanicznego rozdrabniania odpadów wielkogabarytowych (meble itp.)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69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oddana do użytku w 2005 roku, rozbudowana w 2014r.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składa się z 16 kontenerów, 2 kontenerów z </a:t>
            </a:r>
            <a:r>
              <a:rPr lang="pl-PL" dirty="0" err="1" smtClean="0">
                <a:solidFill>
                  <a:srgbClr val="000000"/>
                </a:solidFill>
                <a:cs typeface="Times New Roman" pitchFamily="18" charset="0"/>
              </a:rPr>
              <a:t>biofiltrem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oraz urządzenia ładującego i sterującego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odpady rozdrobnione poddawane są naturalnym procesom rozkładu w wysokiej temperaturze i odpowiedniej wilgotności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otrzymywany kompost ma wszelkie certyfikaty i zezwolenia, stanowi doskonały nawóz użyźniający glebę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wydajność kompostowni wynosi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16 000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dla odpadów zielonych lub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57 000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frakcji biodegradowalnej wyodrębnionej ze zmieszanych odpadów komunalnych  (19 12 12)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14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oddana do użytku w 2005 roku, rozbudowana w 2014r.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składa się z 16 kontenerów, 2 kontenerów z </a:t>
            </a:r>
            <a:r>
              <a:rPr lang="pl-PL" dirty="0" err="1" smtClean="0">
                <a:solidFill>
                  <a:srgbClr val="000000"/>
                </a:solidFill>
                <a:cs typeface="Times New Roman" pitchFamily="18" charset="0"/>
              </a:rPr>
              <a:t>biofiltrem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oraz urządzenia ładującego i sterującego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odpady rozdrobnione poddawane są naturalnym procesom rozkładu w wysokiej temperaturze i odpowiedniej wilgotności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otrzymywany kompost ma wszelkie certyfikaty i zezwolenia, stanowi doskonały nawóz użyźniający glebę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wydajność kompostowni wynosi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16 000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dla odpadów zielonych lub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57 000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frakcji biodegradowalnej wyodrębnionej ze zmieszanych odpadów komunalnych  (19 12 12)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0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oddana do użytku w 2005 roku, rozbudowana w 2014r.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składa się z 16 kontenerów, 2 kontenerów z </a:t>
            </a:r>
            <a:r>
              <a:rPr lang="pl-PL" dirty="0" err="1" smtClean="0">
                <a:solidFill>
                  <a:srgbClr val="000000"/>
                </a:solidFill>
                <a:cs typeface="Times New Roman" pitchFamily="18" charset="0"/>
              </a:rPr>
              <a:t>biofiltrem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oraz urządzenia ładującego i sterującego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odpady rozdrobnione poddawane są naturalnym procesom rozkładu w wysokiej temperaturze i odpowiedniej wilgotności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otrzymywany kompost ma wszelkie certyfikaty i zezwolenia, stanowi doskonały nawóz użyźniający glebę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wydajność kompostowni wynosi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16 000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dla odpadów zielonych lub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57 000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frakcji biodegradowalnej wyodrębnionej ze zmieszanych odpadów komunalnych  (19 12 12)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21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oddana do użytku w 2005 roku, rozbudowana w 2014r.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składa się z 16 kontenerów, 2 kontenerów z </a:t>
            </a:r>
            <a:r>
              <a:rPr lang="pl-PL" dirty="0" err="1" smtClean="0">
                <a:solidFill>
                  <a:srgbClr val="000000"/>
                </a:solidFill>
                <a:cs typeface="Times New Roman" pitchFamily="18" charset="0"/>
              </a:rPr>
              <a:t>biofiltrem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oraz urządzenia ładującego i sterującego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odpady rozdrobnione poddawane są naturalnym procesom rozkładu w wysokiej temperaturze i odpowiedniej wilgotności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otrzymywany kompost ma wszelkie certyfikaty i zezwolenia, stanowi doskonały nawóz użyźniający glebę</a:t>
            </a:r>
          </a:p>
          <a:p>
            <a:pPr marL="285676" indent="-285676"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wydajność kompostowni wynosi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16 000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dla odpadów zielonych lub </a:t>
            </a:r>
            <a:r>
              <a:rPr lang="pl-PL" b="1" dirty="0" smtClean="0">
                <a:solidFill>
                  <a:srgbClr val="000000"/>
                </a:solidFill>
                <a:cs typeface="Times New Roman" pitchFamily="18" charset="0"/>
              </a:rPr>
              <a:t>57 000 Mg/rok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frakcji biodegradowalnej wyodrębnionej ze zmieszanych odpadów komunalnych  (19 12 12)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D763-E3CF-46BB-AA75-28AE8EF946A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19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2390775"/>
            <a:ext cx="14097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5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9017-FFA9-4CD8-88B9-169315A35544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9E40E-33D7-4B3C-A9F5-508F2FBCC1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98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CFD9-A975-4EF6-B194-F3F0971AAEB5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26D8-752C-4933-B225-97451CA2EA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06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6"/>
          <p:cNvSpPr txBox="1">
            <a:spLocks noChangeArrowheads="1"/>
          </p:cNvSpPr>
          <p:nvPr userDrawn="1"/>
        </p:nvSpPr>
        <p:spPr bwMode="auto">
          <a:xfrm>
            <a:off x="1604963" y="3136900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-18"/>
              </a:defRPr>
            </a:lvl9pPr>
          </a:lstStyle>
          <a:p>
            <a:pPr algn="ctr"/>
            <a:r>
              <a:rPr lang="pl-PL" altLang="pl-PL" sz="3200">
                <a:solidFill>
                  <a:schemeClr val="bg1"/>
                </a:solidFill>
                <a:latin typeface="Lato Black" panose="020F0A02020204030203" pitchFamily="34" charset="-18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8418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0956-C7E1-4D35-971D-E70BD44CDDC4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26DB4-6564-4C2B-91ED-F24012D8B6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9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1927-1582-4392-A458-7690B6A44A21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B821-2958-4658-AEFE-85E13CE300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69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0F03-338E-49B0-A64D-9497D73BEC3F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7F1B-C44F-429D-B1EA-BE0202069B5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89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1CEA-8276-4F9B-BC0C-4808929245E6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87B1-B716-481A-8C2E-A117CD2266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2333-1B94-4519-B63D-2A6AD33A1B88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34CBB-FC1E-4F36-96BF-9FE9577486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12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7758-FA81-44F5-8589-A6F60A9E77C5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7547-AB88-4846-975F-2B971E11A0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7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9317-6A49-441D-9ADA-4CEFEACC16E4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090D-9E6C-4D64-AAC4-00A384F065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07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9B44-265D-46B0-8DBE-B32B76BBD50F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16F6-C33B-4B41-B2CB-B4C0B19579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53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a 6"/>
          <p:cNvGrpSpPr>
            <a:grpSpLocks/>
          </p:cNvGrpSpPr>
          <p:nvPr userDrawn="1"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1033" name="Obraz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" name="Grupa 14"/>
            <p:cNvGrpSpPr>
              <a:grpSpLocks/>
            </p:cNvGrpSpPr>
            <p:nvPr userDrawn="1"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11" name="Prostokąt 10"/>
              <p:cNvSpPr/>
              <p:nvPr userDrawn="1"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 userDrawn="1"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954088"/>
            <a:ext cx="1051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48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34BDCF-C428-4EF4-A1C6-F6547EAD2612}" type="datetimeFigureOut">
              <a:rPr lang="pl-PL"/>
              <a:pPr>
                <a:defRPr/>
              </a:pPr>
              <a:t>2022-05-27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545263"/>
            <a:ext cx="4114800" cy="24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8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88E"/>
                </a:solidFill>
              </a:defRPr>
            </a:lvl1pPr>
          </a:lstStyle>
          <a:p>
            <a:fld id="{060C8990-8680-4A69-B543-DD9000B27894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2" name="Obraz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63538"/>
            <a:ext cx="1693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63A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 panose="020F0A02020204030203" pitchFamily="34" charset="-1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3A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63A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63A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rcularhotspot.pl/pl/miasta-i-regiony/44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892404"/>
            <a:ext cx="9144000" cy="596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Urząd Miasta Krakowa</a:t>
            </a:r>
            <a:br>
              <a:rPr lang="pl-PL" dirty="0" smtClean="0"/>
            </a:br>
            <a:r>
              <a:rPr lang="pl-PL" dirty="0" smtClean="0"/>
              <a:t>Wydział Gospodarki Komunalnej i Klimatu</a:t>
            </a:r>
            <a:br>
              <a:rPr lang="pl-PL" dirty="0" smtClean="0"/>
            </a:br>
            <a:r>
              <a:rPr lang="pl-PL" dirty="0" smtClean="0"/>
              <a:t>2022 r.</a:t>
            </a:r>
            <a:endParaRPr lang="pl-PL" dirty="0"/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1244599" y="4715404"/>
            <a:ext cx="9694333" cy="519112"/>
          </a:xfrm>
        </p:spPr>
        <p:txBody>
          <a:bodyPr/>
          <a:lstStyle/>
          <a:p>
            <a:r>
              <a:rPr lang="pl-PL" altLang="pl-PL" sz="3500" b="1" dirty="0" smtClean="0"/>
              <a:t>Gospodarka o obiegu zamkniętym </a:t>
            </a:r>
            <a:br>
              <a:rPr lang="pl-PL" altLang="pl-PL" sz="3500" b="1" dirty="0" smtClean="0"/>
            </a:br>
            <a:r>
              <a:rPr lang="pl-PL" altLang="pl-PL" sz="3500" b="1" dirty="0" smtClean="0"/>
              <a:t>w Gminie Miejskiej Kraków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r="31183"/>
          <a:stretch/>
        </p:blipFill>
        <p:spPr>
          <a:xfrm>
            <a:off x="6070722" y="0"/>
            <a:ext cx="6124822" cy="685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838200" y="825500"/>
            <a:ext cx="5018088" cy="1790700"/>
          </a:xfrm>
        </p:spPr>
        <p:txBody>
          <a:bodyPr/>
          <a:lstStyle/>
          <a:p>
            <a:r>
              <a:rPr lang="pl-PL" altLang="pl-PL" dirty="0" smtClean="0"/>
              <a:t>Krakowski Kantorek Wymiany</a:t>
            </a:r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382284"/>
            <a:ext cx="5232523" cy="3560763"/>
          </a:xfrm>
        </p:spPr>
        <p:txBody>
          <a:bodyPr/>
          <a:lstStyle/>
          <a:p>
            <a:r>
              <a:rPr lang="pl-PL" dirty="0"/>
              <a:t>Na terenie </a:t>
            </a:r>
            <a:r>
              <a:rPr lang="pl-PL" dirty="0" err="1"/>
              <a:t>Lamusowni</a:t>
            </a:r>
            <a:r>
              <a:rPr lang="pl-PL" dirty="0"/>
              <a:t> </a:t>
            </a:r>
            <a:r>
              <a:rPr lang="pl-PL" dirty="0" smtClean="0"/>
              <a:t>funkcjonuje Krakowski </a:t>
            </a:r>
            <a:r>
              <a:rPr lang="pl-PL" dirty="0"/>
              <a:t>Kantorek Wymiany, w którym mieszkańcy Krakowa mogą wymieniać używane książki, których nie potrzebują na takie, które mogą ich zaciekawić.</a:t>
            </a:r>
          </a:p>
          <a:p>
            <a:r>
              <a:rPr lang="pl-PL" dirty="0"/>
              <a:t>Książki na wymianę można oddawać w każdy czwartek w godzinach otwarcia </a:t>
            </a:r>
            <a:r>
              <a:rPr lang="pl-PL" dirty="0" err="1"/>
              <a:t>Lamusowni</a:t>
            </a:r>
            <a:r>
              <a:rPr lang="pl-PL" dirty="0"/>
              <a:t>, czyli od godz. 10.00 do godz. 18.00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I połowie 2021 r. planowane jest rozszerzenie działalności Kantorka </a:t>
            </a:r>
            <a:br>
              <a:rPr lang="pl-PL" dirty="0" smtClean="0"/>
            </a:br>
            <a:r>
              <a:rPr lang="pl-PL" dirty="0" smtClean="0"/>
              <a:t>o wymianę zużytych mebli, które zostaną odnowione w </a:t>
            </a:r>
            <a:r>
              <a:rPr lang="pl-PL" dirty="0" err="1" smtClean="0"/>
              <a:t>Lamusowni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8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14999"/>
          <a:stretch/>
        </p:blipFill>
        <p:spPr>
          <a:xfrm>
            <a:off x="6079067" y="0"/>
            <a:ext cx="6112934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838200" y="954087"/>
            <a:ext cx="5018088" cy="1162579"/>
          </a:xfrm>
        </p:spPr>
        <p:txBody>
          <a:bodyPr/>
          <a:lstStyle/>
          <a:p>
            <a:r>
              <a:rPr lang="pl-PL" altLang="pl-PL" dirty="0" smtClean="0"/>
              <a:t>Kompost z odpadów zielonych</a:t>
            </a:r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209800"/>
            <a:ext cx="5018088" cy="3967163"/>
          </a:xfrm>
        </p:spPr>
        <p:txBody>
          <a:bodyPr/>
          <a:lstStyle/>
          <a:p>
            <a:r>
              <a:rPr lang="pl-PL" dirty="0" smtClean="0"/>
              <a:t>W kompostowni na terenie Centrum Ekologicznego Barycz przy </a:t>
            </a:r>
            <a:br>
              <a:rPr lang="pl-PL" dirty="0" smtClean="0"/>
            </a:br>
            <a:r>
              <a:rPr lang="pl-PL" dirty="0" smtClean="0"/>
              <a:t>ul. Krzemienieckiej 40, odpady zielone odebrane od mieszkańców przetwarzane są w wysokogatunkowy kompost</a:t>
            </a:r>
          </a:p>
          <a:p>
            <a:r>
              <a:rPr lang="pl-PL" dirty="0" smtClean="0"/>
              <a:t>W ciągu roku wytwarzane jest </a:t>
            </a:r>
            <a:br>
              <a:rPr lang="pl-PL" dirty="0" smtClean="0"/>
            </a:br>
            <a:r>
              <a:rPr lang="pl-PL" dirty="0" smtClean="0"/>
              <a:t>ok. 5 000 Mg kompostu</a:t>
            </a:r>
          </a:p>
          <a:p>
            <a:r>
              <a:rPr lang="pl-PL" dirty="0" smtClean="0"/>
              <a:t>Kompost </a:t>
            </a:r>
            <a:r>
              <a:rPr lang="pl-PL" dirty="0"/>
              <a:t>posiada zezwolenie Ministra Rolnictwa i Rozwoju Wsi </a:t>
            </a:r>
            <a:r>
              <a:rPr lang="pl-PL" dirty="0" smtClean="0"/>
              <a:t>pod </a:t>
            </a:r>
            <a:r>
              <a:rPr lang="pl-PL" dirty="0"/>
              <a:t>nazwą „KOMPOST NA RABATY”</a:t>
            </a:r>
            <a:endParaRPr lang="pl-PL" dirty="0" smtClean="0"/>
          </a:p>
          <a:p>
            <a:r>
              <a:rPr lang="pl-PL" dirty="0" smtClean="0"/>
              <a:t>Cena: ok. 1 zł/10 kg</a:t>
            </a:r>
          </a:p>
        </p:txBody>
      </p:sp>
    </p:spTree>
    <p:extLst>
      <p:ext uri="{BB962C8B-B14F-4D97-AF65-F5344CB8AC3E}">
        <p14:creationId xmlns:p14="http://schemas.microsoft.com/office/powerpoint/2010/main" val="29141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r="20972"/>
          <a:stretch/>
        </p:blipFill>
        <p:spPr>
          <a:xfrm>
            <a:off x="6062133" y="0"/>
            <a:ext cx="6155268" cy="6845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838200" y="1049866"/>
            <a:ext cx="5018088" cy="1960033"/>
          </a:xfrm>
        </p:spPr>
        <p:txBody>
          <a:bodyPr/>
          <a:lstStyle/>
          <a:p>
            <a:r>
              <a:rPr lang="pl-PL" altLang="pl-PL" dirty="0" smtClean="0"/>
              <a:t>„100 % korzyści” </a:t>
            </a:r>
            <a:br>
              <a:rPr lang="pl-PL" altLang="pl-PL" dirty="0" smtClean="0"/>
            </a:br>
            <a:r>
              <a:rPr lang="pl-PL" b="1" dirty="0" smtClean="0"/>
              <a:t>z niepotrzebnych tekstyliów</a:t>
            </a:r>
            <a:r>
              <a:rPr lang="pl-PL" b="1" dirty="0"/>
              <a:t/>
            </a:r>
            <a:br>
              <a:rPr lang="pl-PL" b="1" dirty="0"/>
            </a:br>
            <a:endParaRPr lang="pl-PL" altLang="pl-PL" dirty="0" smtClean="0"/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0" y="2745721"/>
            <a:ext cx="5018088" cy="3327400"/>
          </a:xfrm>
        </p:spPr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d </a:t>
            </a:r>
            <a:r>
              <a:rPr lang="pl-PL" dirty="0"/>
              <a:t>2015 r. prowadzony jest program odbioru i zagospodarowania </a:t>
            </a:r>
            <a:r>
              <a:rPr lang="pl-PL" dirty="0" smtClean="0"/>
              <a:t>tekstyliów, </a:t>
            </a:r>
            <a:r>
              <a:rPr lang="pl-PL" dirty="0"/>
              <a:t>realizowany przez </a:t>
            </a:r>
            <a:r>
              <a:rPr lang="pl-PL" dirty="0" smtClean="0"/>
              <a:t>MPO Sp</a:t>
            </a:r>
            <a:r>
              <a:rPr lang="pl-PL" dirty="0"/>
              <a:t>. z o.o. </a:t>
            </a:r>
            <a:r>
              <a:rPr lang="pl-PL" dirty="0" smtClean="0"/>
              <a:t>we </a:t>
            </a:r>
            <a:r>
              <a:rPr lang="pl-PL" dirty="0"/>
              <a:t>współpracy z Polskim Czerwonym </a:t>
            </a:r>
            <a:r>
              <a:rPr lang="pl-PL" dirty="0" smtClean="0"/>
              <a:t>Krzyżem</a:t>
            </a:r>
          </a:p>
          <a:p>
            <a:r>
              <a:rPr lang="pl-PL" dirty="0"/>
              <a:t>Niepotrzebne </a:t>
            </a:r>
            <a:r>
              <a:rPr lang="pl-PL" dirty="0" smtClean="0"/>
              <a:t>tekstylia po zgłoszeniu telefonicznym </a:t>
            </a:r>
            <a:r>
              <a:rPr lang="pl-PL" dirty="0"/>
              <a:t>odbierane są od </a:t>
            </a:r>
            <a:r>
              <a:rPr lang="pl-PL" dirty="0" smtClean="0"/>
              <a:t>mieszkańców, a następnie dostarczane </a:t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PCK, gdzie pracownicy dokonują ich selekcji, </a:t>
            </a:r>
            <a:r>
              <a:rPr lang="pl-PL" dirty="0" smtClean="0"/>
              <a:t>a </a:t>
            </a:r>
            <a:r>
              <a:rPr lang="pl-PL" dirty="0"/>
              <a:t>następnie przekazują je osobom potrzebującym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01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r="10981"/>
          <a:stretch/>
        </p:blipFill>
        <p:spPr>
          <a:xfrm>
            <a:off x="6070722" y="0"/>
            <a:ext cx="6121278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711201" y="954087"/>
            <a:ext cx="5240866" cy="950913"/>
          </a:xfrm>
        </p:spPr>
        <p:txBody>
          <a:bodyPr/>
          <a:lstStyle/>
          <a:p>
            <a:r>
              <a:rPr lang="pl-PL" altLang="pl-PL" dirty="0" smtClean="0"/>
              <a:t>Lodówka pełna dobra</a:t>
            </a:r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18585" y="1786467"/>
            <a:ext cx="5552137" cy="4622799"/>
          </a:xfrm>
        </p:spPr>
        <p:txBody>
          <a:bodyPr/>
          <a:lstStyle/>
          <a:p>
            <a:r>
              <a:rPr lang="pl-PL" dirty="0"/>
              <a:t>We wrześniu 2021 r. </a:t>
            </a:r>
            <a:r>
              <a:rPr lang="pl-PL" dirty="0" smtClean="0"/>
              <a:t>został zainaugurowany projekt </a:t>
            </a:r>
            <a:r>
              <a:rPr lang="pl-PL" dirty="0"/>
              <a:t>w ramach którego zostały uruchomione trzy lodówki spożywcze, w których będzie można zostawić żywność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 </a:t>
            </a:r>
            <a:r>
              <a:rPr lang="pl-PL" dirty="0"/>
              <a:t>potrzebujących osób (ul. Sas–Zubrzyckiego 10, ul. </a:t>
            </a:r>
            <a:r>
              <a:rPr lang="pl-PL" dirty="0" err="1"/>
              <a:t>Sudolska</a:t>
            </a:r>
            <a:r>
              <a:rPr lang="pl-PL" dirty="0"/>
              <a:t> 7a, os. Szkolne 20). </a:t>
            </a:r>
            <a:endParaRPr lang="pl-PL" dirty="0" smtClean="0"/>
          </a:p>
          <a:p>
            <a:r>
              <a:rPr lang="pl-PL" dirty="0"/>
              <a:t>Obowiązuje podstawowa zasada: dzielimy się produktami, które sami chcielibyśmy zjeść i </a:t>
            </a:r>
            <a:r>
              <a:rPr lang="pl-PL" dirty="0" smtClean="0"/>
              <a:t>otrzymać</a:t>
            </a:r>
          </a:p>
          <a:p>
            <a:r>
              <a:rPr lang="pl-PL" dirty="0"/>
              <a:t>Produkty własnego wyrobu należy dokładnie opisać z czego się składają i kiedy zostały </a:t>
            </a:r>
            <a:r>
              <a:rPr lang="pl-PL" dirty="0" smtClean="0"/>
              <a:t>przygotowane</a:t>
            </a:r>
          </a:p>
          <a:p>
            <a:r>
              <a:rPr lang="pl-PL" dirty="0"/>
              <a:t>Nie zostawiamy </a:t>
            </a:r>
            <a:r>
              <a:rPr lang="pl-PL" dirty="0" smtClean="0"/>
              <a:t>surowego </a:t>
            </a:r>
            <a:r>
              <a:rPr lang="pl-PL" dirty="0"/>
              <a:t>mięsa, produktów zawierających surowe jaja, artykułów nadpsutych i alkoholu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186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 b="13844"/>
          <a:stretch/>
        </p:blipFill>
        <p:spPr>
          <a:xfrm>
            <a:off x="6072248" y="0"/>
            <a:ext cx="614350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711201" y="954087"/>
            <a:ext cx="5240866" cy="1203325"/>
          </a:xfrm>
        </p:spPr>
        <p:txBody>
          <a:bodyPr/>
          <a:lstStyle/>
          <a:p>
            <a:r>
              <a:rPr lang="pl-PL" altLang="pl-PL" dirty="0" smtClean="0"/>
              <a:t>Centrum Recyklingu Odpadów Komunalnych</a:t>
            </a:r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87399" y="2294467"/>
            <a:ext cx="5283323" cy="4114799"/>
          </a:xfrm>
        </p:spPr>
        <p:txBody>
          <a:bodyPr/>
          <a:lstStyle/>
          <a:p>
            <a:r>
              <a:rPr lang="pl-PL" dirty="0"/>
              <a:t>Projekt realizowany będzie w latach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2021–2026</a:t>
            </a:r>
            <a:r>
              <a:rPr lang="pl-PL" dirty="0"/>
              <a:t>. Planowany koszt inwestycji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wynosi ok</a:t>
            </a:r>
            <a:r>
              <a:rPr lang="pl-PL" dirty="0"/>
              <a:t>. 245 mln </a:t>
            </a:r>
            <a:r>
              <a:rPr lang="pl-PL" dirty="0" smtClean="0"/>
              <a:t>zł.</a:t>
            </a:r>
          </a:p>
          <a:p>
            <a:r>
              <a:rPr lang="pl-PL" dirty="0"/>
              <a:t>Zrealizowanie projektu Centrum Recyklingu Odpadów Komunalnych będzie jednym z kroków w kierunku transformacji Krakowa w miasto </a:t>
            </a:r>
            <a:r>
              <a:rPr lang="pl-PL" dirty="0" smtClean="0"/>
              <a:t>cyrkularne.</a:t>
            </a:r>
          </a:p>
          <a:p>
            <a:r>
              <a:rPr lang="pl-PL" dirty="0"/>
              <a:t>W ramach Centrum Recyklingu Odpadów Komunalnych planowana jest budowa czterech instalacji do przetwarzania </a:t>
            </a:r>
            <a:r>
              <a:rPr lang="pl-PL" dirty="0" smtClean="0"/>
              <a:t>odpadów komunalnych odebranych </a:t>
            </a:r>
            <a:br>
              <a:rPr lang="pl-PL" dirty="0" smtClean="0"/>
            </a:br>
            <a:r>
              <a:rPr lang="pl-PL" dirty="0" smtClean="0"/>
              <a:t>i zebranych </a:t>
            </a:r>
            <a:r>
              <a:rPr lang="pl-PL" dirty="0"/>
              <a:t>od mieszkańców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50" y="448735"/>
            <a:ext cx="10928352" cy="59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82133" y="719666"/>
          <a:ext cx="103547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5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ążkowana strzałka w prawo 16"/>
          <p:cNvSpPr/>
          <p:nvPr/>
        </p:nvSpPr>
        <p:spPr>
          <a:xfrm>
            <a:off x="5768593" y="1845584"/>
            <a:ext cx="845851" cy="53045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751046" y="863724"/>
            <a:ext cx="7613624" cy="392840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 smtClean="0"/>
              <a:t>Realizacja działań</a:t>
            </a:r>
            <a:endParaRPr lang="pl-PL" sz="4800" b="1" dirty="0"/>
          </a:p>
        </p:txBody>
      </p:sp>
      <p:sp>
        <p:nvSpPr>
          <p:cNvPr id="14" name="Elipsa 13"/>
          <p:cNvSpPr/>
          <p:nvPr/>
        </p:nvSpPr>
        <p:spPr>
          <a:xfrm>
            <a:off x="1202933" y="4245708"/>
            <a:ext cx="4553487" cy="21935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Karta </a:t>
            </a:r>
            <a:r>
              <a:rPr lang="pl-PL" sz="2000" b="1" dirty="0"/>
              <a:t>zobowiązań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 </a:t>
            </a:r>
            <a:r>
              <a:rPr lang="pl-PL" sz="2000" b="1" dirty="0"/>
              <a:t>zakresie zrównoważonego zarządzania zasobami naturalnymi </a:t>
            </a:r>
            <a:r>
              <a:rPr lang="pl-PL" sz="2000" b="1" dirty="0" smtClean="0"/>
              <a:t>i </a:t>
            </a:r>
            <a:r>
              <a:rPr lang="pl-PL" sz="2000" b="1" dirty="0"/>
              <a:t>gospodarki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o </a:t>
            </a:r>
            <a:r>
              <a:rPr lang="pl-PL" sz="2000" b="1" dirty="0"/>
              <a:t>obiegu zamkniętym</a:t>
            </a:r>
          </a:p>
        </p:txBody>
      </p:sp>
      <p:sp>
        <p:nvSpPr>
          <p:cNvPr id="8" name="Elipsa 7"/>
          <p:cNvSpPr/>
          <p:nvPr/>
        </p:nvSpPr>
        <p:spPr>
          <a:xfrm>
            <a:off x="6208307" y="3580477"/>
            <a:ext cx="4412476" cy="21935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Plan </a:t>
            </a:r>
            <a:r>
              <a:rPr lang="pl-PL" sz="2400" b="1" dirty="0"/>
              <a:t>działań gospodarki o obiegu zamkniętym dla Miasta Krakowa</a:t>
            </a:r>
          </a:p>
        </p:txBody>
      </p:sp>
      <p:sp>
        <p:nvSpPr>
          <p:cNvPr id="7" name="Elipsa 6"/>
          <p:cNvSpPr/>
          <p:nvPr/>
        </p:nvSpPr>
        <p:spPr>
          <a:xfrm>
            <a:off x="6971808" y="634414"/>
            <a:ext cx="4412477" cy="219351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Cyrkularna Strategia dla Krakowa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1209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838200" y="954088"/>
            <a:ext cx="3666067" cy="1128712"/>
          </a:xfrm>
        </p:spPr>
        <p:txBody>
          <a:bodyPr/>
          <a:lstStyle/>
          <a:p>
            <a:r>
              <a:rPr lang="pl-PL" altLang="pl-PL" sz="4000" dirty="0" err="1" smtClean="0"/>
              <a:t>Circular</a:t>
            </a:r>
            <a:r>
              <a:rPr lang="pl-PL" altLang="pl-PL" sz="4000" dirty="0" smtClean="0"/>
              <a:t> </a:t>
            </a:r>
            <a:r>
              <a:rPr lang="pl-PL" altLang="pl-PL" sz="4000" dirty="0" err="1" smtClean="0"/>
              <a:t>Cities</a:t>
            </a:r>
            <a:endParaRPr lang="pl-PL" altLang="pl-PL" sz="4000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838199" y="2082800"/>
            <a:ext cx="6242704" cy="4223407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pl-PL" sz="2400" b="1" dirty="0" err="1"/>
              <a:t>Circular</a:t>
            </a:r>
            <a:r>
              <a:rPr lang="pl-PL" altLang="pl-PL" sz="2400" b="1" dirty="0"/>
              <a:t> </a:t>
            </a:r>
            <a:r>
              <a:rPr lang="pl-PL" altLang="pl-PL" sz="2400" b="1" dirty="0" err="1"/>
              <a:t>Cities</a:t>
            </a:r>
            <a:r>
              <a:rPr lang="pl-PL" altLang="pl-PL" sz="2400" b="1" dirty="0"/>
              <a:t> </a:t>
            </a:r>
            <a:r>
              <a:rPr lang="pl-PL" altLang="pl-PL" sz="2400" dirty="0" smtClean="0"/>
              <a:t>był ogólnopolskim </a:t>
            </a:r>
            <a:r>
              <a:rPr lang="pl-PL" altLang="pl-PL" sz="2400" dirty="0"/>
              <a:t>programem zainicjowanym </a:t>
            </a:r>
            <a:r>
              <a:rPr lang="pl-PL" altLang="pl-PL" sz="2400" dirty="0" smtClean="0"/>
              <a:t>w </a:t>
            </a:r>
            <a:r>
              <a:rPr lang="pl-PL" altLang="pl-PL" sz="2400" dirty="0"/>
              <a:t>czerwcu </a:t>
            </a:r>
            <a:r>
              <a:rPr lang="pl-PL" altLang="pl-PL" sz="2400" dirty="0" smtClean="0"/>
              <a:t>2019 </a:t>
            </a:r>
            <a:r>
              <a:rPr lang="pl-PL" altLang="pl-PL" sz="2400" dirty="0"/>
              <a:t>r., realizowanym przez firmę </a:t>
            </a:r>
            <a:r>
              <a:rPr lang="pl-PL" altLang="pl-PL" sz="2400" dirty="0" err="1"/>
              <a:t>Metabolic</a:t>
            </a:r>
            <a:r>
              <a:rPr lang="pl-PL" altLang="pl-PL" sz="2400" dirty="0"/>
              <a:t>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przy </a:t>
            </a:r>
            <a:r>
              <a:rPr lang="pl-PL" altLang="pl-PL" sz="2400" dirty="0"/>
              <a:t>współpracy fundacji INNOWO, </a:t>
            </a:r>
            <a:r>
              <a:rPr lang="pl-PL" altLang="pl-PL" sz="2400" dirty="0" smtClean="0"/>
              <a:t>współfinansowanym </a:t>
            </a:r>
            <a:r>
              <a:rPr lang="pl-PL" altLang="pl-PL" sz="2400" dirty="0"/>
              <a:t>przez fundację MAVA. </a:t>
            </a:r>
            <a:endParaRPr lang="pl-PL" altLang="pl-PL" sz="2400" dirty="0" smtClean="0"/>
          </a:p>
          <a:p>
            <a:pPr marL="0" indent="0" algn="just">
              <a:buNone/>
            </a:pPr>
            <a:r>
              <a:rPr lang="pl-PL" altLang="pl-PL" sz="2400" dirty="0" smtClean="0"/>
              <a:t>W </a:t>
            </a:r>
            <a:r>
              <a:rPr lang="pl-PL" altLang="pl-PL" sz="2400" dirty="0"/>
              <a:t>ramach programu </a:t>
            </a:r>
            <a:r>
              <a:rPr lang="pl-PL" altLang="pl-PL" sz="2400" dirty="0" smtClean="0"/>
              <a:t>została </a:t>
            </a:r>
            <a:r>
              <a:rPr lang="pl-PL" altLang="pl-PL" sz="2400" dirty="0"/>
              <a:t>stworzona indywidualna strategia wprowadzania gospodarki </a:t>
            </a:r>
            <a:r>
              <a:rPr lang="pl-PL" altLang="pl-PL" sz="2400" dirty="0" smtClean="0"/>
              <a:t>o </a:t>
            </a:r>
            <a:r>
              <a:rPr lang="pl-PL" altLang="pl-PL" sz="2400" dirty="0"/>
              <a:t>obiegu zamkniętym na terenie </a:t>
            </a:r>
            <a:r>
              <a:rPr lang="pl-PL" altLang="pl-PL" sz="2400" dirty="0" smtClean="0"/>
              <a:t>Miasta Krakowa. </a:t>
            </a:r>
          </a:p>
          <a:p>
            <a:pPr marL="0" indent="0" algn="just">
              <a:buNone/>
            </a:pPr>
            <a:r>
              <a:rPr lang="pl-PL" altLang="pl-PL" sz="2400" dirty="0" smtClean="0">
                <a:hlinkClick r:id="rId3"/>
              </a:rPr>
              <a:t>http</a:t>
            </a:r>
            <a:r>
              <a:rPr lang="pl-PL" altLang="pl-PL" sz="2400" dirty="0">
                <a:hlinkClick r:id="rId3"/>
              </a:rPr>
              <a:t>://</a:t>
            </a:r>
            <a:r>
              <a:rPr lang="pl-PL" altLang="pl-PL" sz="2400" dirty="0" smtClean="0">
                <a:hlinkClick r:id="rId3"/>
              </a:rPr>
              <a:t>circularhotspot.pl/pl/miasta-i-regiony/445</a:t>
            </a:r>
            <a:r>
              <a:rPr lang="pl-PL" altLang="pl-PL" sz="2400" dirty="0" smtClean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28" y="376237"/>
            <a:ext cx="4272897" cy="610552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73" y="516466"/>
            <a:ext cx="8223482" cy="578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838200" y="954088"/>
            <a:ext cx="10707168" cy="1128712"/>
          </a:xfrm>
        </p:spPr>
        <p:txBody>
          <a:bodyPr/>
          <a:lstStyle/>
          <a:p>
            <a:r>
              <a:rPr lang="pl-PL" altLang="pl-PL" sz="4000" dirty="0" smtClean="0"/>
              <a:t>Wizje GOZ dla Krakowa – cztery obszary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150" y="2115058"/>
            <a:ext cx="6049219" cy="7144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11" y="2928600"/>
            <a:ext cx="8392696" cy="10860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95" y="4142287"/>
            <a:ext cx="8802328" cy="10764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346447"/>
            <a:ext cx="999312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069" y="1980251"/>
            <a:ext cx="5219700" cy="4351338"/>
          </a:xfrm>
        </p:spPr>
        <p:txBody>
          <a:bodyPr/>
          <a:lstStyle/>
          <a:p>
            <a:r>
              <a:rPr lang="pl-PL" sz="2200" dirty="0" smtClean="0"/>
              <a:t>Monitorowanie </a:t>
            </a:r>
            <a:r>
              <a:rPr lang="pl-PL" sz="2200" dirty="0"/>
              <a:t>przepływu </a:t>
            </a:r>
            <a:r>
              <a:rPr lang="pl-PL" sz="2200" dirty="0" smtClean="0"/>
              <a:t>zasobów 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poziomie miasta i </a:t>
            </a:r>
            <a:r>
              <a:rPr lang="pl-PL" sz="2200" dirty="0" smtClean="0"/>
              <a:t>gospodarstw domowych</a:t>
            </a:r>
            <a:endParaRPr lang="pl-PL" sz="2200" dirty="0"/>
          </a:p>
          <a:p>
            <a:r>
              <a:rPr lang="pl-PL" sz="2200" dirty="0" smtClean="0"/>
              <a:t>Sieć </a:t>
            </a:r>
            <a:r>
              <a:rPr lang="pl-PL" sz="2200" dirty="0"/>
              <a:t>lokalnych </a:t>
            </a:r>
            <a:r>
              <a:rPr lang="pl-PL" sz="2200" dirty="0" smtClean="0"/>
              <a:t>ośrodków recyklingu</a:t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lokalnych </a:t>
            </a:r>
            <a:r>
              <a:rPr lang="pl-PL" sz="2200" dirty="0" smtClean="0"/>
              <a:t>centrów zasobów</a:t>
            </a:r>
            <a:endParaRPr lang="pl-PL" sz="2200" dirty="0"/>
          </a:p>
          <a:p>
            <a:r>
              <a:rPr lang="pl-PL" sz="2200" dirty="0" smtClean="0"/>
              <a:t>Pełne </a:t>
            </a:r>
            <a:r>
              <a:rPr lang="pl-PL" sz="2200" dirty="0"/>
              <a:t>przejście na </a:t>
            </a:r>
            <a:r>
              <a:rPr lang="pl-PL" sz="2200" dirty="0" smtClean="0"/>
              <a:t>energię odnawialną </a:t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wykorzystaniem </a:t>
            </a:r>
            <a:r>
              <a:rPr lang="pl-PL" sz="2200" dirty="0" smtClean="0"/>
              <a:t>wielu źródeł</a:t>
            </a:r>
          </a:p>
          <a:p>
            <a:r>
              <a:rPr lang="pl-PL" sz="2200" dirty="0" smtClean="0"/>
              <a:t>Rozwijający </a:t>
            </a:r>
            <a:r>
              <a:rPr lang="pl-PL" sz="2200" dirty="0"/>
              <a:t>się lokalny </a:t>
            </a:r>
            <a:r>
              <a:rPr lang="pl-PL" sz="2200" dirty="0" smtClean="0"/>
              <a:t>sektor wytwórczy, </a:t>
            </a:r>
            <a:r>
              <a:rPr lang="pl-PL" sz="2200" dirty="0"/>
              <a:t>oparty na </a:t>
            </a:r>
            <a:r>
              <a:rPr lang="pl-PL" sz="2200" dirty="0" smtClean="0"/>
              <a:t>miejskim sektorze żywnościowym, stalowym </a:t>
            </a:r>
            <a:br>
              <a:rPr lang="pl-PL" sz="2200" dirty="0" smtClean="0"/>
            </a:br>
            <a:r>
              <a:rPr lang="pl-PL" sz="2200" dirty="0" smtClean="0"/>
              <a:t>i usługowym</a:t>
            </a:r>
            <a:endParaRPr lang="pl-PL" sz="22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954088"/>
            <a:ext cx="10515600" cy="1128712"/>
          </a:xfrm>
        </p:spPr>
        <p:txBody>
          <a:bodyPr/>
          <a:lstStyle/>
          <a:p>
            <a:r>
              <a:rPr lang="pl-PL" altLang="pl-PL" dirty="0" smtClean="0"/>
              <a:t>Miasto </a:t>
            </a:r>
            <a:r>
              <a:rPr lang="pl-PL" altLang="pl-PL" dirty="0"/>
              <a:t>o </a:t>
            </a:r>
            <a:r>
              <a:rPr lang="pl-PL" altLang="pl-PL" dirty="0" smtClean="0"/>
              <a:t>cyrkularnym metabolizmie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389"/>
          <a:stretch/>
        </p:blipFill>
        <p:spPr>
          <a:xfrm>
            <a:off x="6057900" y="2082800"/>
            <a:ext cx="5502218" cy="400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8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81384"/>
            <a:ext cx="5219700" cy="4351338"/>
          </a:xfrm>
        </p:spPr>
        <p:txBody>
          <a:bodyPr/>
          <a:lstStyle/>
          <a:p>
            <a:r>
              <a:rPr lang="pl-PL" sz="2400" dirty="0"/>
              <a:t>Szybka kolej aglomeracyjna </a:t>
            </a:r>
            <a:r>
              <a:rPr lang="pl-PL" sz="2400" dirty="0" smtClean="0"/>
              <a:t>łącząca Kraków </a:t>
            </a:r>
            <a:r>
              <a:rPr lang="pl-PL" sz="2400" dirty="0"/>
              <a:t>z okolicznymi </a:t>
            </a:r>
            <a:r>
              <a:rPr lang="pl-PL" sz="2400" dirty="0" smtClean="0"/>
              <a:t>regionami </a:t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resztą </a:t>
            </a:r>
            <a:r>
              <a:rPr lang="pl-PL" sz="2400" dirty="0" smtClean="0"/>
              <a:t>Polski</a:t>
            </a:r>
            <a:endParaRPr lang="pl-PL" sz="2400" dirty="0"/>
          </a:p>
          <a:p>
            <a:r>
              <a:rPr lang="pl-PL" sz="2400" dirty="0" smtClean="0"/>
              <a:t>Centra </a:t>
            </a:r>
            <a:r>
              <a:rPr lang="pl-PL" sz="2400" dirty="0"/>
              <a:t>innowacji </a:t>
            </a:r>
            <a:r>
              <a:rPr lang="pl-PL" sz="2400" dirty="0" smtClean="0"/>
              <a:t>w Nowej Hucie </a:t>
            </a:r>
            <a:br>
              <a:rPr lang="pl-PL" sz="2400" dirty="0" smtClean="0"/>
            </a:br>
            <a:r>
              <a:rPr lang="pl-PL" sz="2400" dirty="0" smtClean="0"/>
              <a:t>i Podgórzu</a:t>
            </a:r>
            <a:endParaRPr lang="pl-PL" sz="2400" dirty="0"/>
          </a:p>
          <a:p>
            <a:r>
              <a:rPr lang="pl-PL" sz="2400" dirty="0" smtClean="0"/>
              <a:t>Program </a:t>
            </a:r>
            <a:r>
              <a:rPr lang="pl-PL" sz="2400" dirty="0"/>
              <a:t>łączący </a:t>
            </a:r>
            <a:r>
              <a:rPr lang="pl-PL" sz="2400" dirty="0" smtClean="0"/>
              <a:t>studentów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lokalnymi </a:t>
            </a:r>
            <a:r>
              <a:rPr lang="pl-PL" sz="2400" dirty="0" smtClean="0"/>
              <a:t>przedsiębiorcami</a:t>
            </a:r>
            <a:endParaRPr lang="pl-PL" sz="2400" dirty="0"/>
          </a:p>
          <a:p>
            <a:r>
              <a:rPr lang="pl-PL" sz="2400" dirty="0" smtClean="0"/>
              <a:t>Fundusz </a:t>
            </a:r>
            <a:r>
              <a:rPr lang="pl-PL" sz="2400" dirty="0"/>
              <a:t>na cyrkularne </a:t>
            </a:r>
            <a:r>
              <a:rPr lang="pl-PL" sz="2400" dirty="0" smtClean="0"/>
              <a:t>innowacje </a:t>
            </a:r>
            <a:br>
              <a:rPr lang="pl-PL" sz="2400" dirty="0" smtClean="0"/>
            </a:br>
            <a:r>
              <a:rPr lang="pl-PL" sz="2400" dirty="0" smtClean="0"/>
              <a:t>w regionie</a:t>
            </a:r>
            <a:endParaRPr lang="pl-PL" sz="24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954088"/>
            <a:ext cx="10515600" cy="1128712"/>
          </a:xfrm>
        </p:spPr>
        <p:txBody>
          <a:bodyPr/>
          <a:lstStyle/>
          <a:p>
            <a:r>
              <a:rPr lang="pl-PL" altLang="pl-PL" dirty="0" smtClean="0"/>
              <a:t>Dobrze skomunikowane miasto </a:t>
            </a:r>
            <a:r>
              <a:rPr lang="pl-PL" altLang="pl-PL" dirty="0"/>
              <a:t>propagujące </a:t>
            </a:r>
            <a:r>
              <a:rPr lang="pl-PL" altLang="pl-PL" dirty="0" smtClean="0"/>
              <a:t>kulturę kreatywności i innowacji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11035"/>
          <a:stretch/>
        </p:blipFill>
        <p:spPr>
          <a:xfrm>
            <a:off x="6096000" y="2411730"/>
            <a:ext cx="5325656" cy="3720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770" y="2171179"/>
            <a:ext cx="5219700" cy="4070986"/>
          </a:xfrm>
        </p:spPr>
        <p:txBody>
          <a:bodyPr/>
          <a:lstStyle/>
          <a:p>
            <a:r>
              <a:rPr lang="pl-PL" sz="2200" dirty="0"/>
              <a:t>Ponowne użycie </a:t>
            </a:r>
            <a:r>
              <a:rPr lang="pl-PL" sz="2200" dirty="0" smtClean="0"/>
              <a:t>materiałów budowlanych </a:t>
            </a:r>
            <a:r>
              <a:rPr lang="pl-PL" sz="2200" dirty="0"/>
              <a:t>i </a:t>
            </a:r>
            <a:r>
              <a:rPr lang="pl-PL" sz="2200" dirty="0" smtClean="0"/>
              <a:t>konstrukcyjnych</a:t>
            </a:r>
            <a:endParaRPr lang="pl-PL" sz="2200" dirty="0"/>
          </a:p>
          <a:p>
            <a:r>
              <a:rPr lang="pl-PL" sz="2200" dirty="0" smtClean="0"/>
              <a:t>Strategie </a:t>
            </a:r>
            <a:r>
              <a:rPr lang="pl-PL" sz="2200" dirty="0"/>
              <a:t>dotyczące </a:t>
            </a:r>
            <a:r>
              <a:rPr lang="pl-PL" sz="2200" dirty="0" smtClean="0"/>
              <a:t>„górnictwa miejskiego”</a:t>
            </a:r>
            <a:endParaRPr lang="pl-PL" sz="2200" dirty="0"/>
          </a:p>
          <a:p>
            <a:r>
              <a:rPr lang="pl-PL" sz="2200" dirty="0" smtClean="0"/>
              <a:t>Modernizacja </a:t>
            </a:r>
            <a:r>
              <a:rPr lang="pl-PL" sz="2200" dirty="0"/>
              <a:t>pod </a:t>
            </a:r>
            <a:r>
              <a:rPr lang="pl-PL" sz="2200" dirty="0" smtClean="0"/>
              <a:t>kątem efektywności elektrycznej w </a:t>
            </a:r>
            <a:r>
              <a:rPr lang="pl-PL" sz="2200" dirty="0"/>
              <a:t>obszarach </a:t>
            </a:r>
            <a:r>
              <a:rPr lang="pl-PL" sz="2200" dirty="0" smtClean="0"/>
              <a:t>zabudowanych</a:t>
            </a:r>
            <a:endParaRPr lang="pl-PL" sz="2200" dirty="0"/>
          </a:p>
          <a:p>
            <a:r>
              <a:rPr lang="pl-PL" sz="2200" dirty="0" smtClean="0"/>
              <a:t>Promocja </a:t>
            </a:r>
            <a:r>
              <a:rPr lang="pl-PL" sz="2200" dirty="0"/>
              <a:t>materiałów </a:t>
            </a:r>
            <a:r>
              <a:rPr lang="pl-PL" sz="2200" dirty="0" smtClean="0"/>
              <a:t>pochodzenia biologicznego</a:t>
            </a:r>
            <a:endParaRPr lang="pl-PL" sz="2200" dirty="0"/>
          </a:p>
          <a:p>
            <a:r>
              <a:rPr lang="pl-PL" sz="2200" dirty="0" smtClean="0"/>
              <a:t>Ośrodki </a:t>
            </a:r>
            <a:r>
              <a:rPr lang="pl-PL" sz="2200" dirty="0"/>
              <a:t>miejskie i </a:t>
            </a:r>
            <a:r>
              <a:rPr lang="pl-PL" sz="2200" dirty="0" smtClean="0"/>
              <a:t>zwiększone zarządzanie </a:t>
            </a:r>
            <a:r>
              <a:rPr lang="pl-PL" sz="2200" dirty="0"/>
              <a:t>partycypacyjne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we wszystkich dzielnicach</a:t>
            </a:r>
            <a:endParaRPr lang="pl-PL" sz="22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45820" y="794759"/>
            <a:ext cx="10515600" cy="1666977"/>
          </a:xfrm>
        </p:spPr>
        <p:txBody>
          <a:bodyPr/>
          <a:lstStyle/>
          <a:p>
            <a:r>
              <a:rPr lang="pl-PL" b="1" dirty="0" smtClean="0"/>
              <a:t>Zrównoważone</a:t>
            </a:r>
            <a:r>
              <a:rPr lang="pl-PL" b="1" dirty="0"/>
              <a:t>, </a:t>
            </a:r>
            <a:r>
              <a:rPr lang="pl-PL" b="1" dirty="0" smtClean="0"/>
              <a:t>zróżnicowane i </a:t>
            </a:r>
            <a:r>
              <a:rPr lang="pl-PL" b="1" dirty="0"/>
              <a:t>sprzyjające </a:t>
            </a:r>
            <a:r>
              <a:rPr lang="pl-PL" b="1" dirty="0" smtClean="0"/>
              <a:t>włączeniu społecznemu </a:t>
            </a:r>
            <a:r>
              <a:rPr lang="pl-PL" b="1" dirty="0"/>
              <a:t>budownictwo</a:t>
            </a:r>
            <a:endParaRPr lang="pl-PL" alt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7924"/>
          <a:stretch/>
        </p:blipFill>
        <p:spPr>
          <a:xfrm>
            <a:off x="6223261" y="2375944"/>
            <a:ext cx="5314950" cy="4245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94616"/>
            <a:ext cx="4913120" cy="4674549"/>
          </a:xfrm>
        </p:spPr>
        <p:txBody>
          <a:bodyPr/>
          <a:lstStyle/>
          <a:p>
            <a:endParaRPr lang="pl-PL" sz="2200" dirty="0"/>
          </a:p>
          <a:p>
            <a:r>
              <a:rPr lang="pl-PL" sz="2200" dirty="0" smtClean="0"/>
              <a:t>Wdrażanie wartościowych, wielofunkcyjnych </a:t>
            </a:r>
            <a:r>
              <a:rPr lang="pl-PL" sz="2200" dirty="0"/>
              <a:t>terenów </a:t>
            </a:r>
            <a:r>
              <a:rPr lang="pl-PL" sz="2200" dirty="0" smtClean="0"/>
              <a:t>zielonych </a:t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różnym </a:t>
            </a:r>
            <a:r>
              <a:rPr lang="pl-PL" sz="2200" dirty="0" smtClean="0"/>
              <a:t>przeznaczeniu</a:t>
            </a:r>
            <a:endParaRPr lang="pl-PL" sz="2200" dirty="0"/>
          </a:p>
          <a:p>
            <a:r>
              <a:rPr lang="pl-PL" sz="2200" dirty="0" smtClean="0"/>
              <a:t>Wdrażanie </a:t>
            </a:r>
            <a:r>
              <a:rPr lang="pl-PL" sz="2200" dirty="0"/>
              <a:t>ekosfer oraz </a:t>
            </a:r>
            <a:r>
              <a:rPr lang="pl-PL" sz="2200" dirty="0" smtClean="0"/>
              <a:t>parków „kieszonkowych”</a:t>
            </a:r>
            <a:endParaRPr lang="pl-PL" sz="2200" dirty="0"/>
          </a:p>
          <a:p>
            <a:r>
              <a:rPr lang="pl-PL" sz="2200" dirty="0" smtClean="0"/>
              <a:t>Pojazdy zeroemisyjne </a:t>
            </a:r>
            <a:r>
              <a:rPr lang="pl-PL" sz="2200" dirty="0"/>
              <a:t>w </a:t>
            </a:r>
            <a:r>
              <a:rPr lang="pl-PL" sz="2200" dirty="0" smtClean="0"/>
              <a:t>mieście</a:t>
            </a:r>
            <a:endParaRPr lang="pl-PL" sz="2200" dirty="0"/>
          </a:p>
          <a:p>
            <a:r>
              <a:rPr lang="pl-PL" sz="2200" dirty="0" smtClean="0"/>
              <a:t>Ograniczenie </a:t>
            </a:r>
            <a:r>
              <a:rPr lang="pl-PL" sz="2200" dirty="0"/>
              <a:t>urbanizacji </a:t>
            </a:r>
            <a:r>
              <a:rPr lang="pl-PL" sz="2200" dirty="0" smtClean="0"/>
              <a:t>na otaczające </a:t>
            </a:r>
            <a:r>
              <a:rPr lang="pl-PL" sz="2200" dirty="0"/>
              <a:t>tereny </a:t>
            </a:r>
            <a:r>
              <a:rPr lang="pl-PL" sz="2200" dirty="0" smtClean="0"/>
              <a:t>zielone</a:t>
            </a:r>
            <a:endParaRPr lang="pl-PL" sz="2200" dirty="0"/>
          </a:p>
          <a:p>
            <a:r>
              <a:rPr lang="pl-PL" sz="2200" dirty="0" smtClean="0"/>
              <a:t>Produkcja </a:t>
            </a:r>
            <a:r>
              <a:rPr lang="pl-PL" sz="2200" dirty="0"/>
              <a:t>żywności </a:t>
            </a:r>
            <a:r>
              <a:rPr lang="pl-PL" sz="2200" dirty="0" smtClean="0"/>
              <a:t>pochodzącej</a:t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 err="1"/>
              <a:t>akwaponiki</a:t>
            </a:r>
            <a:r>
              <a:rPr lang="pl-PL" sz="2200" dirty="0"/>
              <a:t>, </a:t>
            </a:r>
            <a:r>
              <a:rPr lang="pl-PL" sz="2200" dirty="0" smtClean="0"/>
              <a:t>zintegrowanego rolnictwa </a:t>
            </a:r>
            <a:r>
              <a:rPr lang="pl-PL" sz="2200" dirty="0"/>
              <a:t>oraz </a:t>
            </a:r>
            <a:r>
              <a:rPr lang="pl-PL" sz="2200" dirty="0" smtClean="0"/>
              <a:t>produkcji podmiejskiej</a:t>
            </a:r>
            <a:endParaRPr lang="pl-PL" sz="22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1056958"/>
            <a:ext cx="10515600" cy="1128712"/>
          </a:xfrm>
        </p:spPr>
        <p:txBody>
          <a:bodyPr/>
          <a:lstStyle/>
          <a:p>
            <a:r>
              <a:rPr lang="pl-PL" b="1" dirty="0" smtClean="0"/>
              <a:t>Miasto </a:t>
            </a:r>
            <a:r>
              <a:rPr lang="pl-PL" b="1" dirty="0"/>
              <a:t>z </a:t>
            </a:r>
            <a:r>
              <a:rPr lang="pl-PL" b="1" dirty="0" smtClean="0"/>
              <a:t>ekosystemem przyjaznym </a:t>
            </a:r>
            <a:r>
              <a:rPr lang="pl-PL" b="1" dirty="0"/>
              <a:t>dla ludzi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innych gatunków</a:t>
            </a:r>
            <a:endParaRPr lang="pl-PL" alt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8449" b="4246"/>
          <a:stretch/>
        </p:blipFill>
        <p:spPr>
          <a:xfrm>
            <a:off x="5899087" y="2011680"/>
            <a:ext cx="5454713" cy="420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t="-127" r="15023" b="127"/>
          <a:stretch/>
        </p:blipFill>
        <p:spPr>
          <a:xfrm>
            <a:off x="6070721" y="0"/>
            <a:ext cx="6108579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838200" y="865188"/>
            <a:ext cx="5018088" cy="1069445"/>
          </a:xfrm>
        </p:spPr>
        <p:txBody>
          <a:bodyPr/>
          <a:lstStyle/>
          <a:p>
            <a:r>
              <a:rPr lang="pl-PL" altLang="pl-PL" dirty="0" smtClean="0"/>
              <a:t>Krakowska meblarnia</a:t>
            </a:r>
          </a:p>
        </p:txBody>
      </p:sp>
      <p:grpSp>
        <p:nvGrpSpPr>
          <p:cNvPr id="7173" name="Grupa 5"/>
          <p:cNvGrpSpPr>
            <a:grpSpLocks/>
          </p:cNvGrpSpPr>
          <p:nvPr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7174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upa 7"/>
            <p:cNvGrpSpPr>
              <a:grpSpLocks/>
            </p:cNvGrpSpPr>
            <p:nvPr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9" name="Prostokąt 8"/>
              <p:cNvSpPr/>
              <p:nvPr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0" name="Prostokąt 9"/>
              <p:cNvSpPr/>
              <p:nvPr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1" name="Prostokąt 10"/>
              <p:cNvSpPr/>
              <p:nvPr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38201" y="1831951"/>
            <a:ext cx="5018088" cy="4657749"/>
          </a:xfrm>
        </p:spPr>
        <p:txBody>
          <a:bodyPr/>
          <a:lstStyle/>
          <a:p>
            <a:r>
              <a:rPr lang="pl-PL" dirty="0" smtClean="0"/>
              <a:t>10 czerwca 2021 r. </a:t>
            </a:r>
            <a:r>
              <a:rPr lang="pl-PL" dirty="0"/>
              <a:t>n</a:t>
            </a:r>
            <a:r>
              <a:rPr lang="pl-PL" dirty="0" smtClean="0"/>
              <a:t>a </a:t>
            </a:r>
            <a:r>
              <a:rPr lang="pl-PL" dirty="0"/>
              <a:t>terenie </a:t>
            </a:r>
            <a:r>
              <a:rPr lang="pl-PL" dirty="0" err="1"/>
              <a:t>Lamusowni</a:t>
            </a:r>
            <a:r>
              <a:rPr lang="pl-PL" dirty="0"/>
              <a:t> </a:t>
            </a:r>
            <a:r>
              <a:rPr lang="pl-PL" dirty="0" smtClean="0"/>
              <a:t>funkcjonuje również Krakowska Meblarnia.</a:t>
            </a:r>
            <a:r>
              <a:rPr lang="pl-PL" dirty="0"/>
              <a:t> </a:t>
            </a:r>
            <a:r>
              <a:rPr lang="pl-PL" dirty="0" smtClean="0"/>
              <a:t>Mieszkańcy </a:t>
            </a:r>
            <a:r>
              <a:rPr lang="pl-PL" dirty="0"/>
              <a:t>mogą w ramach tej usługi </a:t>
            </a:r>
            <a:r>
              <a:rPr lang="pl-PL" dirty="0" smtClean="0"/>
              <a:t> dać </a:t>
            </a:r>
            <a:r>
              <a:rPr lang="pl-PL" dirty="0"/>
              <a:t>nowe życie dobrym lub lekko uszkodzonym meblom, których sami już nie potrzebują</a:t>
            </a:r>
            <a:r>
              <a:rPr lang="pl-PL" dirty="0" smtClean="0"/>
              <a:t>.</a:t>
            </a:r>
          </a:p>
          <a:p>
            <a:r>
              <a:rPr lang="pl-PL" dirty="0"/>
              <a:t>Następnie pracownicy </a:t>
            </a:r>
            <a:r>
              <a:rPr lang="pl-PL" dirty="0" smtClean="0"/>
              <a:t>MPO Sp. z o.o., </a:t>
            </a:r>
            <a:r>
              <a:rPr lang="pl-PL" dirty="0"/>
              <a:t>wykwalifikowani stolarze, ocenią czy są w stanie naprawić taki mebel. Jeśli tak, to po renowacji taki stół, krzesło czy szafa, będą mogły wrócić do użycia, ale już przez kogoś innego, w nowym domu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Naprawione meble zostaną wystawione na aukcje, a pozyskane środki zostaną przeznaczone na cele edukacyjne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49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693</Words>
  <Application>Microsoft Office PowerPoint</Application>
  <PresentationFormat>Panoramiczny</PresentationFormat>
  <Paragraphs>101</Paragraphs>
  <Slides>17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Lato</vt:lpstr>
      <vt:lpstr>Lato Black</vt:lpstr>
      <vt:lpstr>Times New Roman</vt:lpstr>
      <vt:lpstr>Motyw pakietu Office</vt:lpstr>
      <vt:lpstr>Urząd Miasta Krakowa Wydział Gospodarki Komunalnej i Klimatu 2022 r.</vt:lpstr>
      <vt:lpstr>Prezentacja programu PowerPoint</vt:lpstr>
      <vt:lpstr>Circular Cities</vt:lpstr>
      <vt:lpstr>Wizje GOZ dla Krakowa – cztery obszary</vt:lpstr>
      <vt:lpstr>Miasto o cyrkularnym metabolizmie</vt:lpstr>
      <vt:lpstr>Dobrze skomunikowane miasto propagujące kulturę kreatywności i innowacji</vt:lpstr>
      <vt:lpstr>Zrównoważone, zróżnicowane i sprzyjające włączeniu społecznemu budownictwo</vt:lpstr>
      <vt:lpstr>Miasto z ekosystemem przyjaznym dla ludzi  i innych gatunków</vt:lpstr>
      <vt:lpstr>Krakowska meblarnia</vt:lpstr>
      <vt:lpstr>Krakowski Kantorek Wymiany</vt:lpstr>
      <vt:lpstr>Kompost z odpadów zielonych</vt:lpstr>
      <vt:lpstr>„100 % korzyści”  z niepotrzebnych tekstyliów </vt:lpstr>
      <vt:lpstr>Lodówka pełna dobra</vt:lpstr>
      <vt:lpstr>Centrum Recyklingu Odpadów Komunalnych</vt:lpstr>
      <vt:lpstr>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Balcerzyk</dc:creator>
  <cp:lastModifiedBy>Gelata Michał</cp:lastModifiedBy>
  <cp:revision>238</cp:revision>
  <cp:lastPrinted>2021-03-10T09:42:14Z</cp:lastPrinted>
  <dcterms:created xsi:type="dcterms:W3CDTF">2017-05-26T08:53:19Z</dcterms:created>
  <dcterms:modified xsi:type="dcterms:W3CDTF">2022-05-27T12:53:24Z</dcterms:modified>
</cp:coreProperties>
</file>