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50" r:id="rId4"/>
  </p:sldMasterIdLst>
  <p:notesMasterIdLst>
    <p:notesMasterId r:id="rId24"/>
  </p:notesMasterIdLst>
  <p:sldIdLst>
    <p:sldId id="270" r:id="rId5"/>
    <p:sldId id="418" r:id="rId6"/>
    <p:sldId id="324" r:id="rId7"/>
    <p:sldId id="392" r:id="rId8"/>
    <p:sldId id="319" r:id="rId9"/>
    <p:sldId id="322" r:id="rId10"/>
    <p:sldId id="323" r:id="rId11"/>
    <p:sldId id="404" r:id="rId12"/>
    <p:sldId id="406" r:id="rId13"/>
    <p:sldId id="381" r:id="rId14"/>
    <p:sldId id="414" r:id="rId15"/>
    <p:sldId id="345" r:id="rId16"/>
    <p:sldId id="343" r:id="rId17"/>
    <p:sldId id="299" r:id="rId18"/>
    <p:sldId id="416" r:id="rId19"/>
    <p:sldId id="379" r:id="rId20"/>
    <p:sldId id="401" r:id="rId21"/>
    <p:sldId id="399" r:id="rId22"/>
    <p:sldId id="402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F4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898" autoAdjust="0"/>
    <p:restoredTop sz="92154" autoAdjust="0"/>
  </p:normalViewPr>
  <p:slideViewPr>
    <p:cSldViewPr>
      <p:cViewPr>
        <p:scale>
          <a:sx n="62" d="100"/>
          <a:sy n="62" d="100"/>
        </p:scale>
        <p:origin x="1464" y="2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90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A90B2E-34C5-4001-8DD0-DD59B4864EC2}" type="datetimeFigureOut">
              <a:rPr lang="en-US" smtClean="0"/>
              <a:t>5/5/2022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2EE607-FC2B-4A90-B5A7-A1B877402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427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sz="1200" b="0" noProof="0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533400" y="460375"/>
            <a:ext cx="3144838" cy="2359025"/>
          </a:xfrm>
        </p:spPr>
      </p:sp>
    </p:spTree>
    <p:extLst>
      <p:ext uri="{BB962C8B-B14F-4D97-AF65-F5344CB8AC3E}">
        <p14:creationId xmlns:p14="http://schemas.microsoft.com/office/powerpoint/2010/main" val="31743594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D5785-8A43-4CC4-A705-D4AA7E8DB5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8349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D5785-8A43-4CC4-A705-D4AA7E8DB5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35706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D5785-8A43-4CC4-A705-D4AA7E8DB5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9517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42647" y="339510"/>
            <a:ext cx="8679898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5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7006484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D5785-8A43-4CC4-A705-D4AA7E8DB5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991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D5785-8A43-4CC4-A705-D4AA7E8DB5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7354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D5785-8A43-4CC4-A705-D4AA7E8DB5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7767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D5785-8A43-4CC4-A705-D4AA7E8DB5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845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D5785-8A43-4CC4-A705-D4AA7E8DB5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25697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D5785-8A43-4CC4-A705-D4AA7E8DB5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8273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D5785-8A43-4CC4-A705-D4AA7E8DB5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1137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D5785-8A43-4CC4-A705-D4AA7E8DB5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35185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CD5785-8A43-4CC4-A705-D4AA7E8DB5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8097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4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hyperlink" Target="http://www.circularhotspot.pl/pl/oto-goz" TargetMode="Externa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rc 6"/>
          <p:cNvSpPr/>
          <p:nvPr/>
        </p:nvSpPr>
        <p:spPr>
          <a:xfrm>
            <a:off x="-1692696" y="0"/>
            <a:ext cx="3816424" cy="6858000"/>
          </a:xfrm>
          <a:prstGeom prst="arc">
            <a:avLst>
              <a:gd name="adj1" fmla="val 16200000"/>
              <a:gd name="adj2" fmla="val 5357699"/>
            </a:avLst>
          </a:prstGeom>
          <a:blipFill dpi="0" rotWithShape="1">
            <a:blip r:embed="rId3" cstate="print"/>
            <a:srcRect/>
            <a:tile tx="0" ty="0" sx="100000" sy="100000" flip="none" algn="tl"/>
          </a:blipFill>
          <a:ln>
            <a:noFill/>
          </a:ln>
          <a:effectLst>
            <a:innerShdw blurRad="254000" dist="254000" dir="18900000">
              <a:prstClr val="black">
                <a:alpha val="3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Arc 7"/>
          <p:cNvSpPr/>
          <p:nvPr/>
        </p:nvSpPr>
        <p:spPr>
          <a:xfrm>
            <a:off x="-5077072" y="168795"/>
            <a:ext cx="9169620" cy="6211614"/>
          </a:xfrm>
          <a:prstGeom prst="arc">
            <a:avLst>
              <a:gd name="adj1" fmla="val 16200000"/>
              <a:gd name="adj2" fmla="val 5392005"/>
            </a:avLst>
          </a:prstGeom>
          <a:noFill/>
          <a:ln w="19050">
            <a:solidFill>
              <a:schemeClr val="bg1">
                <a:alpha val="50196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Arc 8"/>
          <p:cNvSpPr/>
          <p:nvPr/>
        </p:nvSpPr>
        <p:spPr>
          <a:xfrm>
            <a:off x="-4562639" y="-110362"/>
            <a:ext cx="9125278" cy="6274672"/>
          </a:xfrm>
          <a:prstGeom prst="arc">
            <a:avLst>
              <a:gd name="adj1" fmla="val 16200000"/>
              <a:gd name="adj2" fmla="val 5392005"/>
            </a:avLst>
          </a:prstGeom>
          <a:noFill/>
          <a:ln w="53975">
            <a:gradFill flip="none" rotWithShape="1">
              <a:gsLst>
                <a:gs pos="0">
                  <a:schemeClr val="accent1">
                    <a:lumMod val="60000"/>
                    <a:lumOff val="40000"/>
                    <a:alpha val="23000"/>
                  </a:schemeClr>
                </a:gs>
                <a:gs pos="100000">
                  <a:srgbClr val="D0D7DE">
                    <a:alpha val="10000"/>
                  </a:srgbClr>
                </a:gs>
              </a:gsLst>
              <a:lin ang="54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DC190F81-E34A-4B0C-98BD-16D64CBDAC69}"/>
              </a:ext>
            </a:extLst>
          </p:cNvPr>
          <p:cNvSpPr/>
          <p:nvPr/>
        </p:nvSpPr>
        <p:spPr>
          <a:xfrm>
            <a:off x="2093070" y="454086"/>
            <a:ext cx="67687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dirty="0"/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36442568-A36F-4821-BC05-6CC2FAA9414A}"/>
              </a:ext>
            </a:extLst>
          </p:cNvPr>
          <p:cNvSpPr/>
          <p:nvPr/>
        </p:nvSpPr>
        <p:spPr>
          <a:xfrm>
            <a:off x="2489114" y="638752"/>
            <a:ext cx="59766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dirty="0"/>
          </a:p>
          <a:p>
            <a:endParaRPr lang="pl-PL" dirty="0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D63BE9F0-D74E-4805-A38B-013CE9B62268}"/>
              </a:ext>
            </a:extLst>
          </p:cNvPr>
          <p:cNvSpPr/>
          <p:nvPr/>
        </p:nvSpPr>
        <p:spPr>
          <a:xfrm>
            <a:off x="2375248" y="1285083"/>
            <a:ext cx="676875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600" b="1" dirty="0">
                <a:latin typeface="+mj-lt"/>
                <a:cs typeface="Arial" panose="020B0604020202020204" pitchFamily="34" charset="0"/>
              </a:rPr>
              <a:t>Wdrażanie gospodarki o obiegu zamkniętym w Polsce </a:t>
            </a:r>
          </a:p>
          <a:p>
            <a:r>
              <a:rPr lang="pl-PL" sz="3600" b="1" dirty="0">
                <a:latin typeface="+mj-lt"/>
                <a:cs typeface="Arial" panose="020B0604020202020204" pitchFamily="34" charset="0"/>
              </a:rPr>
              <a:t> </a:t>
            </a:r>
            <a:br>
              <a:rPr lang="pl-PL" sz="3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pl-PL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EFCC2B04-F31E-4411-AC77-8674F6ED3ABC}"/>
              </a:ext>
            </a:extLst>
          </p:cNvPr>
          <p:cNvSpPr/>
          <p:nvPr/>
        </p:nvSpPr>
        <p:spPr>
          <a:xfrm>
            <a:off x="2627784" y="4005063"/>
            <a:ext cx="57606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dirty="0">
                <a:latin typeface="Arial" panose="020B0604020202020204" pitchFamily="34" charset="0"/>
              </a:rPr>
              <a:t>Dr hab. Joanna Kulczycka </a:t>
            </a:r>
          </a:p>
          <a:p>
            <a:r>
              <a:rPr lang="pl-PL" sz="2000" dirty="0">
                <a:latin typeface="Arial" panose="020B0604020202020204" pitchFamily="34" charset="0"/>
              </a:rPr>
              <a:t> prof. </a:t>
            </a:r>
            <a:r>
              <a:rPr lang="pl-PL" sz="2000" dirty="0" err="1">
                <a:latin typeface="Arial" panose="020B0604020202020204" pitchFamily="34" charset="0"/>
              </a:rPr>
              <a:t>IGSMiE</a:t>
            </a:r>
            <a:r>
              <a:rPr lang="pl-PL" sz="2000" dirty="0">
                <a:latin typeface="Arial" panose="020B0604020202020204" pitchFamily="34" charset="0"/>
              </a:rPr>
              <a:t> PAN</a:t>
            </a: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326A5962-A70C-4F53-8241-A1604E2EBABD}"/>
              </a:ext>
            </a:extLst>
          </p:cNvPr>
          <p:cNvSpPr/>
          <p:nvPr/>
        </p:nvSpPr>
        <p:spPr>
          <a:xfrm>
            <a:off x="4572000" y="5707371"/>
            <a:ext cx="15824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>
                <a:latin typeface="Arial" panose="020B0604020202020204" pitchFamily="34" charset="0"/>
              </a:rPr>
              <a:t>30 maja 2022</a:t>
            </a:r>
            <a:endParaRPr lang="pl-PL" dirty="0"/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734F7CD1-D6D8-41A9-A701-7DDFFA848C96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383" y="6023273"/>
            <a:ext cx="694690" cy="705485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51C506E4-3D40-4502-90F1-D61541D1DA11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2562185" y="5911875"/>
            <a:ext cx="563245" cy="890270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0DB86516-AF4F-4C5E-8B5B-B267B5931D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61246" y="5707371"/>
            <a:ext cx="2003242" cy="1007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5004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327F60A-14A0-49A9-95F9-192D105D65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Dobre praktyki – Małopolska 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72BB3A7C-DCC9-4F9B-8731-5C9C6CDB2C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1" y="1350687"/>
            <a:ext cx="7128792" cy="3654371"/>
          </a:xfrm>
          <a:prstGeom prst="rect">
            <a:avLst/>
          </a:prstGeom>
        </p:spPr>
      </p:pic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C95756F3-D3D3-410D-B333-FCEC929BFD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7504" y="5168310"/>
            <a:ext cx="1691228" cy="1544928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49E913B6-4502-45B0-A24D-C5755FFBE1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8225" y="5045920"/>
            <a:ext cx="2304256" cy="1537442"/>
          </a:xfrm>
          <a:prstGeom prst="rect">
            <a:avLst/>
          </a:prstGeom>
        </p:spPr>
      </p:pic>
      <p:sp>
        <p:nvSpPr>
          <p:cNvPr id="3" name="Prostokąt 2">
            <a:extLst>
              <a:ext uri="{FF2B5EF4-FFF2-40B4-BE49-F238E27FC236}">
                <a16:creationId xmlns:a16="http://schemas.microsoft.com/office/drawing/2014/main" id="{20CC6291-C25C-4B3E-BB9A-931B7D56F14F}"/>
              </a:ext>
            </a:extLst>
          </p:cNvPr>
          <p:cNvSpPr/>
          <p:nvPr/>
        </p:nvSpPr>
        <p:spPr>
          <a:xfrm>
            <a:off x="1547664" y="5045920"/>
            <a:ext cx="5148064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Wymiana w Krakowie Akcja „Podaj dalej” – 2016 r.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Dotacje dla kół gospodyń wiejskich na akcje informacyjne lub działania mające na celu wymianę, naprawę lub ponowne wykorzystanie przedmiotów.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10 grantów na wartość 65 000 zł.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7226119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B477810-9D69-4CFA-A79F-35D85F21DC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GOZ w miastach - Kraków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83CA3BE-0E5A-438D-AA0C-F0487DAC66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EA1AB385-FB96-4A54-83D9-DE0F90DA2B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250" y="1205886"/>
            <a:ext cx="1534007" cy="21715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EE7DD9A1-B8B2-4643-A9D1-500D981ADC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0817" y="1205886"/>
            <a:ext cx="3029597" cy="16878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8773A27B-0534-45F9-8441-7171024033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5223" y="1337226"/>
            <a:ext cx="1878715" cy="26561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380A0114-0E69-4488-A1BD-00BDF14C46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62261" y="3377439"/>
            <a:ext cx="1876307" cy="26583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BE8387C5-85B2-4E08-ADDE-6E04813113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99300" y="3331279"/>
            <a:ext cx="1876306" cy="2659589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A94BF40D-1D38-4CE4-BA16-4E603ADDC9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9556" y="3993340"/>
            <a:ext cx="1232866" cy="17525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D7F33C11-1917-4DF5-BB36-AA3E880677C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25223" y="4465101"/>
            <a:ext cx="2159726" cy="1525767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295FB579-418F-4008-AF5C-C5D49B350D1D}"/>
              </a:ext>
            </a:extLst>
          </p:cNvPr>
          <p:cNvSpPr txBox="1"/>
          <p:nvPr/>
        </p:nvSpPr>
        <p:spPr>
          <a:xfrm>
            <a:off x="4179953" y="2673922"/>
            <a:ext cx="1188577" cy="307777"/>
          </a:xfrm>
          <a:prstGeom prst="rect">
            <a:avLst/>
          </a:prstGeom>
          <a:solidFill>
            <a:srgbClr val="F7F7F7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sz="1400" dirty="0">
                <a:solidFill>
                  <a:srgbClr val="173558"/>
                </a:solidFill>
                <a:latin typeface="Azo Sans Medium" panose="020B0604020202020204" charset="-18"/>
              </a:rPr>
              <a:t>Amsterdam</a:t>
            </a:r>
            <a:endParaRPr lang="pl-PL" dirty="0">
              <a:solidFill>
                <a:srgbClr val="173558"/>
              </a:solidFill>
              <a:latin typeface="Azo Sans Medium" panose="020B0604020202020204" charset="-18"/>
            </a:endParaRP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547B7D71-1695-45E0-A8E4-BCC7D47B3FC8}"/>
              </a:ext>
            </a:extLst>
          </p:cNvPr>
          <p:cNvSpPr txBox="1"/>
          <p:nvPr/>
        </p:nvSpPr>
        <p:spPr>
          <a:xfrm>
            <a:off x="168641" y="3305889"/>
            <a:ext cx="697424" cy="307777"/>
          </a:xfrm>
          <a:prstGeom prst="rect">
            <a:avLst/>
          </a:prstGeom>
          <a:solidFill>
            <a:srgbClr val="F7F7F7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sz="1400" dirty="0">
                <a:solidFill>
                  <a:srgbClr val="173558"/>
                </a:solidFill>
                <a:latin typeface="Azo Sans Medium" panose="020B0604020202020204" charset="-18"/>
              </a:rPr>
              <a:t>Paryż</a:t>
            </a:r>
            <a:endParaRPr lang="pl-PL" dirty="0">
              <a:solidFill>
                <a:srgbClr val="173558"/>
              </a:solidFill>
              <a:latin typeface="Azo Sans Medium" panose="020B0604020202020204" charset="-18"/>
            </a:endParaRP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936D9836-29B7-47DB-BAE6-DC9511C427F9}"/>
              </a:ext>
            </a:extLst>
          </p:cNvPr>
          <p:cNvSpPr txBox="1"/>
          <p:nvPr/>
        </p:nvSpPr>
        <p:spPr>
          <a:xfrm>
            <a:off x="1018253" y="5652114"/>
            <a:ext cx="697424" cy="307777"/>
          </a:xfrm>
          <a:prstGeom prst="rect">
            <a:avLst/>
          </a:prstGeom>
          <a:solidFill>
            <a:srgbClr val="F7F7F7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sz="1400" dirty="0">
                <a:solidFill>
                  <a:srgbClr val="173558"/>
                </a:solidFill>
                <a:latin typeface="Azo Sans Medium" panose="020B0604020202020204" charset="-18"/>
              </a:rPr>
              <a:t>Haga</a:t>
            </a:r>
            <a:endParaRPr lang="pl-PL" dirty="0">
              <a:solidFill>
                <a:srgbClr val="173558"/>
              </a:solidFill>
              <a:latin typeface="Azo Sans Medium" panose="020B0604020202020204" charset="-18"/>
            </a:endParaRP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2412BE27-41E4-42D2-8E8C-BE838A4DCE01}"/>
              </a:ext>
            </a:extLst>
          </p:cNvPr>
          <p:cNvSpPr txBox="1"/>
          <p:nvPr/>
        </p:nvSpPr>
        <p:spPr>
          <a:xfrm>
            <a:off x="2860114" y="5881899"/>
            <a:ext cx="945531" cy="307777"/>
          </a:xfrm>
          <a:prstGeom prst="rect">
            <a:avLst/>
          </a:prstGeom>
          <a:solidFill>
            <a:srgbClr val="F7F7F7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sz="1400" dirty="0">
                <a:solidFill>
                  <a:srgbClr val="173558"/>
                </a:solidFill>
                <a:latin typeface="Azo Sans Medium" panose="020B0604020202020204" charset="-18"/>
              </a:rPr>
              <a:t>Helsinki</a:t>
            </a:r>
            <a:endParaRPr lang="pl-PL" dirty="0">
              <a:solidFill>
                <a:srgbClr val="173558"/>
              </a:solidFill>
              <a:latin typeface="Azo Sans Medium" panose="020B0604020202020204" charset="-18"/>
            </a:endParaRP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07FF3751-16BF-4F0D-B7F4-96F31C77FF05}"/>
              </a:ext>
            </a:extLst>
          </p:cNvPr>
          <p:cNvSpPr txBox="1"/>
          <p:nvPr/>
        </p:nvSpPr>
        <p:spPr>
          <a:xfrm>
            <a:off x="7044700" y="3835402"/>
            <a:ext cx="827849" cy="307777"/>
          </a:xfrm>
          <a:prstGeom prst="rect">
            <a:avLst/>
          </a:prstGeom>
          <a:solidFill>
            <a:srgbClr val="F7F7F7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l-PL" sz="1400" dirty="0">
                <a:solidFill>
                  <a:srgbClr val="173558"/>
                </a:solidFill>
                <a:latin typeface="Azo Sans Medium" panose="020B0604020202020204" charset="-18"/>
              </a:rPr>
              <a:t>Londyn</a:t>
            </a:r>
            <a:endParaRPr lang="pl-PL" dirty="0">
              <a:solidFill>
                <a:srgbClr val="173558"/>
              </a:solidFill>
              <a:latin typeface="Azo Sans Medium" panose="020B0604020202020204" charset="-18"/>
            </a:endParaRPr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42D2BD2A-A380-4474-B401-8ED41A6795EE}"/>
              </a:ext>
            </a:extLst>
          </p:cNvPr>
          <p:cNvSpPr txBox="1"/>
          <p:nvPr/>
        </p:nvSpPr>
        <p:spPr>
          <a:xfrm>
            <a:off x="7044700" y="5970853"/>
            <a:ext cx="945531" cy="307777"/>
          </a:xfrm>
          <a:prstGeom prst="rect">
            <a:avLst/>
          </a:prstGeom>
          <a:solidFill>
            <a:srgbClr val="F7F7F7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sz="1400" dirty="0">
                <a:solidFill>
                  <a:srgbClr val="173558"/>
                </a:solidFill>
                <a:latin typeface="Azo Sans Medium" panose="020B0604020202020204" charset="-18"/>
              </a:rPr>
              <a:t>Maribor</a:t>
            </a:r>
            <a:endParaRPr lang="pl-PL" dirty="0">
              <a:solidFill>
                <a:srgbClr val="173558"/>
              </a:solidFill>
              <a:latin typeface="Azo Sans Medium" panose="020B0604020202020204" charset="-18"/>
            </a:endParaRP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06CAB968-EEE9-49F8-B7D1-FAFFFBDF0985}"/>
              </a:ext>
            </a:extLst>
          </p:cNvPr>
          <p:cNvSpPr txBox="1"/>
          <p:nvPr/>
        </p:nvSpPr>
        <p:spPr>
          <a:xfrm>
            <a:off x="5201248" y="3223550"/>
            <a:ext cx="945531" cy="307777"/>
          </a:xfrm>
          <a:prstGeom prst="rect">
            <a:avLst/>
          </a:prstGeom>
          <a:solidFill>
            <a:srgbClr val="F7F7F7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sz="1400" dirty="0">
                <a:solidFill>
                  <a:srgbClr val="173558"/>
                </a:solidFill>
                <a:latin typeface="Azo Sans Medium" panose="020B0604020202020204" charset="-18"/>
              </a:rPr>
              <a:t>Turku</a:t>
            </a:r>
            <a:endParaRPr lang="pl-PL" dirty="0">
              <a:solidFill>
                <a:srgbClr val="173558"/>
              </a:solidFill>
              <a:latin typeface="Azo Sans Medium" panose="020B060402020202020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41924576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BD6318A-A11B-476E-AD26-E6289605A5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Projekt oto-GOZ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5B291F9-5373-4E7C-B3EA-9B41846689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4658" y="1124744"/>
            <a:ext cx="7845773" cy="3096344"/>
          </a:xfrm>
        </p:spPr>
        <p:txBody>
          <a:bodyPr>
            <a:normAutofit fontScale="92500" lnSpcReduction="20000"/>
          </a:bodyPr>
          <a:lstStyle/>
          <a:p>
            <a:pPr marL="68580" indent="0" algn="ctr">
              <a:buNone/>
            </a:pPr>
            <a:r>
              <a:rPr lang="pl-PL" b="1" i="1" dirty="0">
                <a:solidFill>
                  <a:srgbClr val="163457"/>
                </a:solidFill>
              </a:rPr>
              <a:t>Zdefiniowanie GOZ jako strategii rozwoju gospodarczego </a:t>
            </a:r>
          </a:p>
          <a:p>
            <a:pPr marL="68580" indent="0" algn="just">
              <a:buNone/>
            </a:pPr>
            <a:r>
              <a:rPr lang="pl-PL" sz="2200" dirty="0">
                <a:solidFill>
                  <a:srgbClr val="1634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Gospodarka o obiegu zamkniętym to globalny model rozwoju gospodarczego promujący </a:t>
            </a:r>
            <a:r>
              <a:rPr lang="pl-PL" sz="2200" dirty="0" err="1">
                <a:solidFill>
                  <a:srgbClr val="1634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ekoinnowacyjne</a:t>
            </a:r>
            <a:r>
              <a:rPr lang="pl-PL" sz="2200" dirty="0">
                <a:solidFill>
                  <a:srgbClr val="1634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rozwiązania:</a:t>
            </a:r>
          </a:p>
          <a:p>
            <a:pPr algn="just"/>
            <a:r>
              <a:rPr lang="pl-PL" sz="2200" dirty="0">
                <a:solidFill>
                  <a:srgbClr val="1634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wartość dodana surowców/zasobów, materiałów i produktów jest maksymalizowana w łańcuchu wartości tj. od projektanta do konsumenta;</a:t>
            </a:r>
          </a:p>
          <a:p>
            <a:pPr algn="just"/>
            <a:r>
              <a:rPr lang="pl-PL" sz="2200" dirty="0">
                <a:solidFill>
                  <a:srgbClr val="1634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ilość wytwarzanych odpadów jest minimalizowana, a powstające odpady są zagospodarowywane zgodnie z hierarchią sposobów postępowania z odpadami</a:t>
            </a:r>
            <a:endParaRPr lang="pl-PL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095B6B1A-F84F-464E-A284-592857DFE3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667" t="13950" r="52556" b="54652"/>
          <a:stretch/>
        </p:blipFill>
        <p:spPr>
          <a:xfrm>
            <a:off x="0" y="4109328"/>
            <a:ext cx="2078182" cy="232664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5893F1BC-D02C-46AE-837A-80E1AAB6BB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000" t="41012" r="53556" b="29667"/>
          <a:stretch/>
        </p:blipFill>
        <p:spPr>
          <a:xfrm>
            <a:off x="1742880" y="4091447"/>
            <a:ext cx="1899920" cy="2214880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73F4E02B-AE37-4B31-B538-DCFDE6501CA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034" t="12172" r="4495" b="35310"/>
          <a:stretch/>
        </p:blipFill>
        <p:spPr>
          <a:xfrm>
            <a:off x="5944231" y="4234989"/>
            <a:ext cx="3185622" cy="1508106"/>
          </a:xfrm>
          <a:prstGeom prst="rect">
            <a:avLst/>
          </a:prstGeom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3FA7D9AB-4210-4421-801C-C90CEB20BB78}"/>
              </a:ext>
            </a:extLst>
          </p:cNvPr>
          <p:cNvSpPr/>
          <p:nvPr/>
        </p:nvSpPr>
        <p:spPr>
          <a:xfrm>
            <a:off x="4771022" y="6115109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b="1" dirty="0">
                <a:solidFill>
                  <a:srgbClr val="FF0000"/>
                </a:solidFill>
                <a:latin typeface="Candara" panose="020E0502030303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http://www.circularhotspot.pl/pl/oto-goz</a:t>
            </a:r>
            <a:endParaRPr lang="pl-PL" b="1" dirty="0">
              <a:solidFill>
                <a:srgbClr val="FF0000"/>
              </a:solidFill>
              <a:latin typeface="Candara" panose="020E0502030303020204" pitchFamily="34" charset="0"/>
            </a:endParaRPr>
          </a:p>
          <a:p>
            <a:r>
              <a:rPr lang="pl-PL" b="1" dirty="0">
                <a:solidFill>
                  <a:srgbClr val="FF0000"/>
                </a:solidFill>
                <a:latin typeface="Candara" panose="020E0502030303020204" pitchFamily="34" charset="0"/>
              </a:rPr>
              <a:t>http://konferencja-pan.pl/</a:t>
            </a:r>
          </a:p>
          <a:p>
            <a:endParaRPr lang="pl-PL" b="1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BE78D31B-535E-416D-BF28-E5A18C6122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32615" y="4190186"/>
            <a:ext cx="1420528" cy="1947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5330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rostokąt 60">
            <a:extLst>
              <a:ext uri="{FF2B5EF4-FFF2-40B4-BE49-F238E27FC236}">
                <a16:creationId xmlns:a16="http://schemas.microsoft.com/office/drawing/2014/main" id="{C71D842B-7659-4F2C-98A9-101FABEC771E}"/>
              </a:ext>
            </a:extLst>
          </p:cNvPr>
          <p:cNvSpPr/>
          <p:nvPr/>
        </p:nvSpPr>
        <p:spPr>
          <a:xfrm>
            <a:off x="4236491" y="857250"/>
            <a:ext cx="4907509" cy="508562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/>
          </a:p>
        </p:txBody>
      </p:sp>
      <p:sp>
        <p:nvSpPr>
          <p:cNvPr id="49" name="Prostokąt 48">
            <a:extLst>
              <a:ext uri="{FF2B5EF4-FFF2-40B4-BE49-F238E27FC236}">
                <a16:creationId xmlns:a16="http://schemas.microsoft.com/office/drawing/2014/main" id="{995BCBE4-CCD7-4CBA-AD41-A6D9B445DF5C}"/>
              </a:ext>
            </a:extLst>
          </p:cNvPr>
          <p:cNvSpPr/>
          <p:nvPr/>
        </p:nvSpPr>
        <p:spPr>
          <a:xfrm>
            <a:off x="7961965" y="4678428"/>
            <a:ext cx="916445" cy="1030604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/>
          </a:p>
        </p:txBody>
      </p:sp>
      <p:sp>
        <p:nvSpPr>
          <p:cNvPr id="48" name="Prostokąt 47">
            <a:extLst>
              <a:ext uri="{FF2B5EF4-FFF2-40B4-BE49-F238E27FC236}">
                <a16:creationId xmlns:a16="http://schemas.microsoft.com/office/drawing/2014/main" id="{418CD8D1-4BFA-47E3-8908-4928FED480CD}"/>
              </a:ext>
            </a:extLst>
          </p:cNvPr>
          <p:cNvSpPr/>
          <p:nvPr/>
        </p:nvSpPr>
        <p:spPr>
          <a:xfrm>
            <a:off x="6859158" y="4678428"/>
            <a:ext cx="916445" cy="1030604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/>
          </a:p>
        </p:txBody>
      </p:sp>
      <p:sp>
        <p:nvSpPr>
          <p:cNvPr id="40" name="Oval 17">
            <a:extLst>
              <a:ext uri="{FF2B5EF4-FFF2-40B4-BE49-F238E27FC236}">
                <a16:creationId xmlns:a16="http://schemas.microsoft.com/office/drawing/2014/main" id="{7E0E0516-F32C-4AA0-8051-3ABAE41FA9CC}"/>
              </a:ext>
            </a:extLst>
          </p:cNvPr>
          <p:cNvSpPr/>
          <p:nvPr/>
        </p:nvSpPr>
        <p:spPr>
          <a:xfrm>
            <a:off x="5656783" y="2561343"/>
            <a:ext cx="735014" cy="747850"/>
          </a:xfrm>
          <a:prstGeom prst="ellipse">
            <a:avLst/>
          </a:prstGeom>
          <a:solidFill>
            <a:srgbClr val="BED350"/>
          </a:solidFill>
          <a:ln w="38100">
            <a:solidFill>
              <a:srgbClr val="BED350"/>
            </a:solidFill>
          </a:ln>
          <a:effectLst>
            <a:outerShdw blurRad="241300" dist="38100" dir="2700000" sx="106000" sy="106000" algn="tl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100" b="1"/>
          </a:p>
        </p:txBody>
      </p:sp>
      <p:sp>
        <p:nvSpPr>
          <p:cNvPr id="43" name="Oval 17">
            <a:extLst>
              <a:ext uri="{FF2B5EF4-FFF2-40B4-BE49-F238E27FC236}">
                <a16:creationId xmlns:a16="http://schemas.microsoft.com/office/drawing/2014/main" id="{10435E67-EEA4-4CA1-92D1-E80966421637}"/>
              </a:ext>
            </a:extLst>
          </p:cNvPr>
          <p:cNvSpPr/>
          <p:nvPr/>
        </p:nvSpPr>
        <p:spPr>
          <a:xfrm>
            <a:off x="198389" y="3749388"/>
            <a:ext cx="735014" cy="747850"/>
          </a:xfrm>
          <a:prstGeom prst="ellipse">
            <a:avLst/>
          </a:prstGeom>
          <a:solidFill>
            <a:srgbClr val="5EBEE4"/>
          </a:solidFill>
          <a:ln w="38100">
            <a:solidFill>
              <a:srgbClr val="5EBEE4"/>
            </a:solidFill>
          </a:ln>
          <a:effectLst>
            <a:outerShdw blurRad="241300" dist="38100" dir="2700000" sx="106000" sy="106000" algn="tl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25"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Oval 17">
            <a:extLst>
              <a:ext uri="{FF2B5EF4-FFF2-40B4-BE49-F238E27FC236}">
                <a16:creationId xmlns:a16="http://schemas.microsoft.com/office/drawing/2014/main" id="{DB8E6DA4-2A96-4F6F-AD24-176A0AEB3A62}"/>
              </a:ext>
            </a:extLst>
          </p:cNvPr>
          <p:cNvSpPr/>
          <p:nvPr/>
        </p:nvSpPr>
        <p:spPr>
          <a:xfrm>
            <a:off x="163096" y="2727624"/>
            <a:ext cx="735014" cy="747850"/>
          </a:xfrm>
          <a:prstGeom prst="ellipse">
            <a:avLst/>
          </a:prstGeom>
          <a:solidFill>
            <a:srgbClr val="BED350"/>
          </a:solidFill>
          <a:ln w="38100">
            <a:solidFill>
              <a:srgbClr val="BED350"/>
            </a:solidFill>
          </a:ln>
          <a:effectLst>
            <a:outerShdw blurRad="241300" dist="38100" dir="2700000" sx="106000" sy="106000" algn="tl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100" b="1"/>
          </a:p>
        </p:txBody>
      </p:sp>
      <p:sp>
        <p:nvSpPr>
          <p:cNvPr id="86" name="Prostokąt 85">
            <a:extLst>
              <a:ext uri="{FF2B5EF4-FFF2-40B4-BE49-F238E27FC236}">
                <a16:creationId xmlns:a16="http://schemas.microsoft.com/office/drawing/2014/main" id="{F623DF7C-449C-4D51-9DE1-B4F5AE6342D4}"/>
              </a:ext>
            </a:extLst>
          </p:cNvPr>
          <p:cNvSpPr/>
          <p:nvPr/>
        </p:nvSpPr>
        <p:spPr>
          <a:xfrm>
            <a:off x="5656783" y="3475473"/>
            <a:ext cx="1048113" cy="1030604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/>
          </a:p>
        </p:txBody>
      </p:sp>
      <p:sp>
        <p:nvSpPr>
          <p:cNvPr id="88" name="Prostokąt 87">
            <a:extLst>
              <a:ext uri="{FF2B5EF4-FFF2-40B4-BE49-F238E27FC236}">
                <a16:creationId xmlns:a16="http://schemas.microsoft.com/office/drawing/2014/main" id="{CB014761-44A7-46BD-B7AA-83A4ACABDE8D}"/>
              </a:ext>
            </a:extLst>
          </p:cNvPr>
          <p:cNvSpPr/>
          <p:nvPr/>
        </p:nvSpPr>
        <p:spPr>
          <a:xfrm>
            <a:off x="6859158" y="3466634"/>
            <a:ext cx="916445" cy="1030604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/>
          </a:p>
        </p:txBody>
      </p:sp>
      <p:sp>
        <p:nvSpPr>
          <p:cNvPr id="89" name="Prostokąt 88">
            <a:extLst>
              <a:ext uri="{FF2B5EF4-FFF2-40B4-BE49-F238E27FC236}">
                <a16:creationId xmlns:a16="http://schemas.microsoft.com/office/drawing/2014/main" id="{0DC11741-53F9-4807-B2DC-A7C66AB599B2}"/>
              </a:ext>
            </a:extLst>
          </p:cNvPr>
          <p:cNvSpPr/>
          <p:nvPr/>
        </p:nvSpPr>
        <p:spPr>
          <a:xfrm>
            <a:off x="7953052" y="3466634"/>
            <a:ext cx="916445" cy="1030604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/>
          </a:p>
        </p:txBody>
      </p:sp>
      <p:pic>
        <p:nvPicPr>
          <p:cNvPr id="47" name="Obraz 46">
            <a:extLst>
              <a:ext uri="{FF2B5EF4-FFF2-40B4-BE49-F238E27FC236}">
                <a16:creationId xmlns:a16="http://schemas.microsoft.com/office/drawing/2014/main" id="{3081734E-2C08-4BA9-8E3B-E410E34E15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223"/>
          <a:stretch/>
        </p:blipFill>
        <p:spPr>
          <a:xfrm>
            <a:off x="-168280" y="4844001"/>
            <a:ext cx="2091617" cy="10012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6" name="Prostokąt 55">
            <a:extLst>
              <a:ext uri="{FF2B5EF4-FFF2-40B4-BE49-F238E27FC236}">
                <a16:creationId xmlns:a16="http://schemas.microsoft.com/office/drawing/2014/main" id="{5863C82B-194C-47F5-8D40-B07EF83B3934}"/>
              </a:ext>
            </a:extLst>
          </p:cNvPr>
          <p:cNvSpPr/>
          <p:nvPr/>
        </p:nvSpPr>
        <p:spPr>
          <a:xfrm>
            <a:off x="6536762" y="1546003"/>
            <a:ext cx="2322729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700" b="1" dirty="0">
                <a:solidFill>
                  <a:srgbClr val="5EBEE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1210</a:t>
            </a:r>
            <a:r>
              <a:rPr lang="pl-PL" sz="1350" b="1" dirty="0">
                <a:solidFill>
                  <a:srgbClr val="5EBEE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1200" b="1" dirty="0"/>
              <a:t>osób wzięło</a:t>
            </a:r>
            <a:endParaRPr lang="pl-PL" sz="1350" b="1" dirty="0"/>
          </a:p>
        </p:txBody>
      </p:sp>
      <p:sp>
        <p:nvSpPr>
          <p:cNvPr id="59" name="Prostokąt 58">
            <a:extLst>
              <a:ext uri="{FF2B5EF4-FFF2-40B4-BE49-F238E27FC236}">
                <a16:creationId xmlns:a16="http://schemas.microsoft.com/office/drawing/2014/main" id="{A1B662F8-CA3D-4436-8009-BB56AC636CC0}"/>
              </a:ext>
            </a:extLst>
          </p:cNvPr>
          <p:cNvSpPr/>
          <p:nvPr/>
        </p:nvSpPr>
        <p:spPr>
          <a:xfrm>
            <a:off x="1083774" y="3715536"/>
            <a:ext cx="43157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/>
              <a:t>Zarejestrowaliśmy ponad </a:t>
            </a:r>
            <a:r>
              <a:rPr lang="pl-PL" b="1" dirty="0">
                <a:solidFill>
                  <a:srgbClr val="5EBEE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 tys. </a:t>
            </a:r>
            <a:r>
              <a:rPr lang="pl-PL" b="1" dirty="0"/>
              <a:t>wejść</a:t>
            </a:r>
          </a:p>
          <a:p>
            <a:r>
              <a:rPr lang="pl-PL" b="1" dirty="0"/>
              <a:t>na naszych kanałach internetowych</a:t>
            </a:r>
          </a:p>
        </p:txBody>
      </p:sp>
      <p:sp>
        <p:nvSpPr>
          <p:cNvPr id="60" name="Oval 17">
            <a:extLst>
              <a:ext uri="{FF2B5EF4-FFF2-40B4-BE49-F238E27FC236}">
                <a16:creationId xmlns:a16="http://schemas.microsoft.com/office/drawing/2014/main" id="{998F30C2-A386-45B8-949D-5E48917DEE98}"/>
              </a:ext>
            </a:extLst>
          </p:cNvPr>
          <p:cNvSpPr/>
          <p:nvPr/>
        </p:nvSpPr>
        <p:spPr>
          <a:xfrm>
            <a:off x="5611807" y="1590499"/>
            <a:ext cx="735014" cy="747850"/>
          </a:xfrm>
          <a:prstGeom prst="ellipse">
            <a:avLst/>
          </a:prstGeom>
          <a:solidFill>
            <a:srgbClr val="5EBEE4"/>
          </a:solidFill>
          <a:ln w="38100">
            <a:solidFill>
              <a:srgbClr val="5EBEE4"/>
            </a:solidFill>
          </a:ln>
          <a:effectLst>
            <a:outerShdw blurRad="241300" dist="38100" dir="2700000" sx="106000" sy="106000" algn="tl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25">
              <a:latin typeface="Arial" pitchFamily="34" charset="0"/>
              <a:cs typeface="Arial" pitchFamily="34" charset="0"/>
            </a:endParaRPr>
          </a:p>
        </p:txBody>
      </p:sp>
      <p:sp>
        <p:nvSpPr>
          <p:cNvPr id="62" name="Round Same Side Corner Rectangle 8">
            <a:extLst>
              <a:ext uri="{FF2B5EF4-FFF2-40B4-BE49-F238E27FC236}">
                <a16:creationId xmlns:a16="http://schemas.microsoft.com/office/drawing/2014/main" id="{BE0D65E7-DADC-4BCF-9A10-E1A2738090BB}"/>
              </a:ext>
            </a:extLst>
          </p:cNvPr>
          <p:cNvSpPr/>
          <p:nvPr/>
        </p:nvSpPr>
        <p:spPr>
          <a:xfrm>
            <a:off x="5726791" y="1702628"/>
            <a:ext cx="480038" cy="453317"/>
          </a:xfrm>
          <a:custGeom>
            <a:avLst/>
            <a:gdLst/>
            <a:ahLst/>
            <a:cxnLst/>
            <a:rect l="l" t="t" r="r" b="b"/>
            <a:pathLst>
              <a:path w="3197597" h="3202496">
                <a:moveTo>
                  <a:pt x="601421" y="1611393"/>
                </a:moveTo>
                <a:lnTo>
                  <a:pt x="2596176" y="1611393"/>
                </a:lnTo>
                <a:cubicBezTo>
                  <a:pt x="2928331" y="1611393"/>
                  <a:pt x="3197594" y="1880656"/>
                  <a:pt x="3197594" y="2212811"/>
                </a:cubicBezTo>
                <a:lnTo>
                  <a:pt x="3197594" y="2776360"/>
                </a:lnTo>
                <a:lnTo>
                  <a:pt x="3197597" y="2776360"/>
                </a:lnTo>
                <a:lnTo>
                  <a:pt x="3197597" y="2914824"/>
                </a:lnTo>
                <a:lnTo>
                  <a:pt x="3197198" y="2914824"/>
                </a:lnTo>
                <a:lnTo>
                  <a:pt x="3197198" y="3202496"/>
                </a:lnTo>
                <a:lnTo>
                  <a:pt x="398" y="3202496"/>
                </a:lnTo>
                <a:lnTo>
                  <a:pt x="398" y="2914824"/>
                </a:lnTo>
                <a:lnTo>
                  <a:pt x="0" y="2914824"/>
                </a:lnTo>
                <a:lnTo>
                  <a:pt x="0" y="2212811"/>
                </a:lnTo>
                <a:cubicBezTo>
                  <a:pt x="0" y="1880656"/>
                  <a:pt x="269266" y="1611393"/>
                  <a:pt x="601421" y="1611393"/>
                </a:cubicBezTo>
                <a:close/>
                <a:moveTo>
                  <a:pt x="1598801" y="0"/>
                </a:moveTo>
                <a:cubicBezTo>
                  <a:pt x="1998649" y="0"/>
                  <a:pt x="2322791" y="324142"/>
                  <a:pt x="2322791" y="723993"/>
                </a:cubicBezTo>
                <a:cubicBezTo>
                  <a:pt x="2322791" y="1123843"/>
                  <a:pt x="1998649" y="1447985"/>
                  <a:pt x="1598801" y="1447985"/>
                </a:cubicBezTo>
                <a:cubicBezTo>
                  <a:pt x="1198951" y="1447985"/>
                  <a:pt x="874809" y="1123843"/>
                  <a:pt x="874809" y="723993"/>
                </a:cubicBezTo>
                <a:cubicBezTo>
                  <a:pt x="874809" y="324142"/>
                  <a:pt x="1198951" y="0"/>
                  <a:pt x="159880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25"/>
          </a:p>
        </p:txBody>
      </p:sp>
      <p:sp>
        <p:nvSpPr>
          <p:cNvPr id="64" name="Block Arc 14">
            <a:extLst>
              <a:ext uri="{FF2B5EF4-FFF2-40B4-BE49-F238E27FC236}">
                <a16:creationId xmlns:a16="http://schemas.microsoft.com/office/drawing/2014/main" id="{2D28A07C-5A9D-45EC-AA85-3315FB6128D9}"/>
              </a:ext>
            </a:extLst>
          </p:cNvPr>
          <p:cNvSpPr/>
          <p:nvPr/>
        </p:nvSpPr>
        <p:spPr>
          <a:xfrm rot="16200000">
            <a:off x="358803" y="3883247"/>
            <a:ext cx="444637" cy="460574"/>
          </a:xfrm>
          <a:custGeom>
            <a:avLst/>
            <a:gdLst/>
            <a:ahLst/>
            <a:cxnLst/>
            <a:rect l="l" t="t" r="r" b="b"/>
            <a:pathLst>
              <a:path w="3185463" h="3187558">
                <a:moveTo>
                  <a:pt x="764000" y="2343999"/>
                </a:moveTo>
                <a:cubicBezTo>
                  <a:pt x="566798" y="2256389"/>
                  <a:pt x="385374" y="2134753"/>
                  <a:pt x="230072" y="1981662"/>
                </a:cubicBezTo>
                <a:cubicBezTo>
                  <a:pt x="297001" y="2223876"/>
                  <a:pt x="428049" y="2439341"/>
                  <a:pt x="603989" y="2608945"/>
                </a:cubicBezTo>
                <a:cubicBezTo>
                  <a:pt x="667739" y="2525681"/>
                  <a:pt x="720588" y="2436567"/>
                  <a:pt x="764000" y="2343999"/>
                </a:cubicBezTo>
                <a:close/>
                <a:moveTo>
                  <a:pt x="783530" y="862903"/>
                </a:moveTo>
                <a:cubicBezTo>
                  <a:pt x="737619" y="760936"/>
                  <a:pt x="681240" y="662513"/>
                  <a:pt x="611676" y="571152"/>
                </a:cubicBezTo>
                <a:cubicBezTo>
                  <a:pt x="419218" y="754019"/>
                  <a:pt x="279227" y="991173"/>
                  <a:pt x="215545" y="1258034"/>
                </a:cubicBezTo>
                <a:cubicBezTo>
                  <a:pt x="378729" y="1090139"/>
                  <a:pt x="571934" y="956907"/>
                  <a:pt x="783530" y="862903"/>
                </a:cubicBezTo>
                <a:close/>
                <a:moveTo>
                  <a:pt x="935657" y="1673146"/>
                </a:moveTo>
                <a:lnTo>
                  <a:pt x="227023" y="1673146"/>
                </a:lnTo>
                <a:cubicBezTo>
                  <a:pt x="393068" y="1882941"/>
                  <a:pt x="605618" y="2045968"/>
                  <a:pt x="844267" y="2153109"/>
                </a:cubicBezTo>
                <a:cubicBezTo>
                  <a:pt x="897907" y="1997390"/>
                  <a:pt x="928862" y="1835739"/>
                  <a:pt x="935657" y="1673146"/>
                </a:cubicBezTo>
                <a:close/>
                <a:moveTo>
                  <a:pt x="935928" y="1493146"/>
                </a:moveTo>
                <a:cubicBezTo>
                  <a:pt x="928922" y="1345638"/>
                  <a:pt x="902278" y="1198995"/>
                  <a:pt x="856775" y="1056956"/>
                </a:cubicBezTo>
                <a:cubicBezTo>
                  <a:pt x="636768" y="1156959"/>
                  <a:pt x="439487" y="1304654"/>
                  <a:pt x="281464" y="1493146"/>
                </a:cubicBezTo>
                <a:close/>
                <a:moveTo>
                  <a:pt x="1469785" y="2515107"/>
                </a:moveTo>
                <a:cubicBezTo>
                  <a:pt x="1283000" y="2508124"/>
                  <a:pt x="1100523" y="2472287"/>
                  <a:pt x="927628" y="2411229"/>
                </a:cubicBezTo>
                <a:cubicBezTo>
                  <a:pt x="876831" y="2520843"/>
                  <a:pt x="814172" y="2626182"/>
                  <a:pt x="738220" y="2724387"/>
                </a:cubicBezTo>
                <a:cubicBezTo>
                  <a:pt x="944637" y="2881665"/>
                  <a:pt x="1196120" y="2982471"/>
                  <a:pt x="1469785" y="3005418"/>
                </a:cubicBezTo>
                <a:close/>
                <a:moveTo>
                  <a:pt x="1469785" y="1673146"/>
                </a:moveTo>
                <a:lnTo>
                  <a:pt x="1112275" y="1673146"/>
                </a:lnTo>
                <a:cubicBezTo>
                  <a:pt x="1105327" y="1858153"/>
                  <a:pt x="1070032" y="2042144"/>
                  <a:pt x="1008001" y="2219039"/>
                </a:cubicBezTo>
                <a:cubicBezTo>
                  <a:pt x="1155519" y="2270408"/>
                  <a:pt x="1310845" y="2300826"/>
                  <a:pt x="1469785" y="2307834"/>
                </a:cubicBezTo>
                <a:close/>
                <a:moveTo>
                  <a:pt x="1469785" y="898989"/>
                </a:moveTo>
                <a:cubicBezTo>
                  <a:pt x="1315103" y="907762"/>
                  <a:pt x="1164166" y="938783"/>
                  <a:pt x="1020939" y="990066"/>
                </a:cubicBezTo>
                <a:cubicBezTo>
                  <a:pt x="1074574" y="1153655"/>
                  <a:pt x="1105461" y="1322925"/>
                  <a:pt x="1112368" y="1493146"/>
                </a:cubicBezTo>
                <a:lnTo>
                  <a:pt x="1469785" y="1493146"/>
                </a:lnTo>
                <a:close/>
                <a:moveTo>
                  <a:pt x="1469785" y="182141"/>
                </a:moveTo>
                <a:cubicBezTo>
                  <a:pt x="1199839" y="204777"/>
                  <a:pt x="951477" y="303168"/>
                  <a:pt x="746615" y="456764"/>
                </a:cubicBezTo>
                <a:cubicBezTo>
                  <a:pt x="828296" y="562801"/>
                  <a:pt x="894225" y="677310"/>
                  <a:pt x="947434" y="796072"/>
                </a:cubicBezTo>
                <a:cubicBezTo>
                  <a:pt x="1113886" y="736067"/>
                  <a:pt x="1289644" y="700323"/>
                  <a:pt x="1469785" y="691530"/>
                </a:cubicBezTo>
                <a:close/>
                <a:moveTo>
                  <a:pt x="2150063" y="992171"/>
                </a:moveTo>
                <a:cubicBezTo>
                  <a:pt x="1990712" y="935501"/>
                  <a:pt x="1822242" y="902595"/>
                  <a:pt x="1649785" y="897224"/>
                </a:cubicBezTo>
                <a:lnTo>
                  <a:pt x="1649785" y="1493146"/>
                </a:lnTo>
                <a:lnTo>
                  <a:pt x="2063712" y="1493146"/>
                </a:lnTo>
                <a:cubicBezTo>
                  <a:pt x="2069089" y="1323887"/>
                  <a:pt x="2098366" y="1155330"/>
                  <a:pt x="2150063" y="992171"/>
                </a:cubicBezTo>
                <a:close/>
                <a:moveTo>
                  <a:pt x="2168848" y="2199110"/>
                </a:moveTo>
                <a:cubicBezTo>
                  <a:pt x="2108555" y="2028681"/>
                  <a:pt x="2073581" y="1851532"/>
                  <a:pt x="2065295" y="1673146"/>
                </a:cubicBezTo>
                <a:lnTo>
                  <a:pt x="1649785" y="1673146"/>
                </a:lnTo>
                <a:lnTo>
                  <a:pt x="1649785" y="2307299"/>
                </a:lnTo>
                <a:cubicBezTo>
                  <a:pt x="1829404" y="2299517"/>
                  <a:pt x="2004315" y="2261965"/>
                  <a:pt x="2168848" y="2199110"/>
                </a:cubicBezTo>
                <a:close/>
                <a:moveTo>
                  <a:pt x="2422394" y="446879"/>
                </a:moveTo>
                <a:cubicBezTo>
                  <a:pt x="2204309" y="287209"/>
                  <a:pt x="1938140" y="189883"/>
                  <a:pt x="1649785" y="178919"/>
                </a:cubicBezTo>
                <a:lnTo>
                  <a:pt x="1649785" y="689876"/>
                </a:lnTo>
                <a:cubicBezTo>
                  <a:pt x="1846998" y="695154"/>
                  <a:pt x="2039668" y="732502"/>
                  <a:pt x="2221721" y="797410"/>
                </a:cubicBezTo>
                <a:cubicBezTo>
                  <a:pt x="2275056" y="675360"/>
                  <a:pt x="2341760" y="557662"/>
                  <a:pt x="2422394" y="446879"/>
                </a:cubicBezTo>
                <a:close/>
                <a:moveTo>
                  <a:pt x="2447278" y="2722123"/>
                </a:moveTo>
                <a:cubicBezTo>
                  <a:pt x="2366121" y="2618714"/>
                  <a:pt x="2299534" y="2507403"/>
                  <a:pt x="2246145" y="2391362"/>
                </a:cubicBezTo>
                <a:cubicBezTo>
                  <a:pt x="2057375" y="2464119"/>
                  <a:pt x="1856285" y="2506958"/>
                  <a:pt x="1649785" y="2514779"/>
                </a:cubicBezTo>
                <a:lnTo>
                  <a:pt x="1649785" y="3008639"/>
                </a:lnTo>
                <a:cubicBezTo>
                  <a:pt x="1949198" y="2997255"/>
                  <a:pt x="2224691" y="2892757"/>
                  <a:pt x="2447278" y="2722123"/>
                </a:cubicBezTo>
                <a:close/>
                <a:moveTo>
                  <a:pt x="2878934" y="1493146"/>
                </a:moveTo>
                <a:cubicBezTo>
                  <a:pt x="2723190" y="1307255"/>
                  <a:pt x="2529440" y="1161128"/>
                  <a:pt x="2313862" y="1060620"/>
                </a:cubicBezTo>
                <a:cubicBezTo>
                  <a:pt x="2270535" y="1201714"/>
                  <a:pt x="2245604" y="1347104"/>
                  <a:pt x="2240109" y="1493146"/>
                </a:cubicBezTo>
                <a:close/>
                <a:moveTo>
                  <a:pt x="2890636" y="1673146"/>
                </a:moveTo>
                <a:lnTo>
                  <a:pt x="2241814" y="1673146"/>
                </a:lnTo>
                <a:cubicBezTo>
                  <a:pt x="2249736" y="1827102"/>
                  <a:pt x="2279520" y="1979973"/>
                  <a:pt x="2329964" y="2127513"/>
                </a:cubicBezTo>
                <a:cubicBezTo>
                  <a:pt x="2545677" y="2019923"/>
                  <a:pt x="2738160" y="1866413"/>
                  <a:pt x="2890636" y="1673146"/>
                </a:cubicBezTo>
                <a:close/>
                <a:moveTo>
                  <a:pt x="2973035" y="1284386"/>
                </a:moveTo>
                <a:cubicBezTo>
                  <a:pt x="2912066" y="1001840"/>
                  <a:pt x="2765308" y="751379"/>
                  <a:pt x="2561381" y="561108"/>
                </a:cubicBezTo>
                <a:cubicBezTo>
                  <a:pt x="2489321" y="656437"/>
                  <a:pt x="2431363" y="759225"/>
                  <a:pt x="2384553" y="865647"/>
                </a:cubicBezTo>
                <a:cubicBezTo>
                  <a:pt x="2604520" y="964977"/>
                  <a:pt x="2804622" y="1106677"/>
                  <a:pt x="2973035" y="1284386"/>
                </a:cubicBezTo>
                <a:close/>
                <a:moveTo>
                  <a:pt x="2974277" y="1897328"/>
                </a:moveTo>
                <a:cubicBezTo>
                  <a:pt x="2812488" y="2073933"/>
                  <a:pt x="2619878" y="2216690"/>
                  <a:pt x="2407486" y="2319665"/>
                </a:cubicBezTo>
                <a:cubicBezTo>
                  <a:pt x="2454169" y="2420503"/>
                  <a:pt x="2511856" y="2517376"/>
                  <a:pt x="2582047" y="2607468"/>
                </a:cubicBezTo>
                <a:cubicBezTo>
                  <a:pt x="2776399" y="2417974"/>
                  <a:pt x="2916061" y="2172750"/>
                  <a:pt x="2974277" y="1897328"/>
                </a:cubicBezTo>
                <a:close/>
                <a:moveTo>
                  <a:pt x="3185463" y="1593779"/>
                </a:moveTo>
                <a:cubicBezTo>
                  <a:pt x="3185463" y="2473999"/>
                  <a:pt x="2471904" y="3187558"/>
                  <a:pt x="1591684" y="3187558"/>
                </a:cubicBezTo>
                <a:cubicBezTo>
                  <a:pt x="738111" y="3187558"/>
                  <a:pt x="41261" y="2516549"/>
                  <a:pt x="1913" y="1673146"/>
                </a:cubicBezTo>
                <a:lnTo>
                  <a:pt x="0" y="1673146"/>
                </a:lnTo>
                <a:lnTo>
                  <a:pt x="0" y="1493146"/>
                </a:lnTo>
                <a:lnTo>
                  <a:pt x="2750" y="1493146"/>
                </a:lnTo>
                <a:cubicBezTo>
                  <a:pt x="50490" y="700174"/>
                  <a:pt x="679654" y="64473"/>
                  <a:pt x="1469785" y="6156"/>
                </a:cubicBezTo>
                <a:lnTo>
                  <a:pt x="1469785" y="0"/>
                </a:lnTo>
                <a:lnTo>
                  <a:pt x="1591684" y="0"/>
                </a:lnTo>
                <a:lnTo>
                  <a:pt x="1649785" y="0"/>
                </a:lnTo>
                <a:lnTo>
                  <a:pt x="1649785" y="2934"/>
                </a:lnTo>
                <a:cubicBezTo>
                  <a:pt x="2503127" y="31654"/>
                  <a:pt x="3185463" y="733032"/>
                  <a:pt x="3185463" y="159377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25"/>
          </a:p>
        </p:txBody>
      </p:sp>
      <p:pic>
        <p:nvPicPr>
          <p:cNvPr id="70" name="Obraz 69">
            <a:extLst>
              <a:ext uri="{FF2B5EF4-FFF2-40B4-BE49-F238E27FC236}">
                <a16:creationId xmlns:a16="http://schemas.microsoft.com/office/drawing/2014/main" id="{E653F510-57EE-4EA6-8626-5755F39A65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08" r="3176" b="31813"/>
          <a:stretch/>
        </p:blipFill>
        <p:spPr>
          <a:xfrm>
            <a:off x="3798812" y="4925771"/>
            <a:ext cx="2246763" cy="11939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2" name="Obraz 71">
            <a:extLst>
              <a:ext uri="{FF2B5EF4-FFF2-40B4-BE49-F238E27FC236}">
                <a16:creationId xmlns:a16="http://schemas.microsoft.com/office/drawing/2014/main" id="{0C79737B-98A3-498F-B423-C14BD411A0D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5029" y="5123629"/>
            <a:ext cx="190604" cy="165957"/>
          </a:xfrm>
          <a:prstGeom prst="rect">
            <a:avLst/>
          </a:prstGeom>
        </p:spPr>
      </p:pic>
      <p:pic>
        <p:nvPicPr>
          <p:cNvPr id="75" name="Obraz 74">
            <a:extLst>
              <a:ext uri="{FF2B5EF4-FFF2-40B4-BE49-F238E27FC236}">
                <a16:creationId xmlns:a16="http://schemas.microsoft.com/office/drawing/2014/main" id="{9F2333C1-2B08-44B6-BB75-84A2D0CDAE3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180"/>
          <a:stretch/>
        </p:blipFill>
        <p:spPr>
          <a:xfrm>
            <a:off x="1815100" y="4943403"/>
            <a:ext cx="1783153" cy="8342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4B69A5B1-23F3-4581-B920-BA691E5BADB2}"/>
              </a:ext>
            </a:extLst>
          </p:cNvPr>
          <p:cNvSpPr/>
          <p:nvPr/>
        </p:nvSpPr>
        <p:spPr>
          <a:xfrm>
            <a:off x="1095731" y="2365888"/>
            <a:ext cx="404241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/>
              <a:t>Ponad</a:t>
            </a:r>
            <a:r>
              <a:rPr lang="pl-PL" b="1" dirty="0">
                <a:solidFill>
                  <a:srgbClr val="BED3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200 tys. </a:t>
            </a:r>
            <a:r>
              <a:rPr lang="pl-PL" b="1" dirty="0"/>
              <a:t>wyników dla hasła „oto-GOZ projekt” w wyszukiwarce </a:t>
            </a:r>
          </a:p>
          <a:p>
            <a:br>
              <a:rPr lang="pl-PL" dirty="0"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pl-PL" dirty="0"/>
          </a:p>
        </p:txBody>
      </p:sp>
      <p:sp>
        <p:nvSpPr>
          <p:cNvPr id="7" name="Owal 6">
            <a:extLst>
              <a:ext uri="{FF2B5EF4-FFF2-40B4-BE49-F238E27FC236}">
                <a16:creationId xmlns:a16="http://schemas.microsoft.com/office/drawing/2014/main" id="{FA47CBCB-AC79-4A69-946E-34265E2F04C6}"/>
              </a:ext>
            </a:extLst>
          </p:cNvPr>
          <p:cNvSpPr/>
          <p:nvPr/>
        </p:nvSpPr>
        <p:spPr>
          <a:xfrm>
            <a:off x="707565" y="5820831"/>
            <a:ext cx="776332" cy="62679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l-PL" sz="1400" b="1" dirty="0">
                <a:solidFill>
                  <a:schemeClr val="tx1"/>
                </a:solidFill>
              </a:rPr>
              <a:t>1597 </a:t>
            </a:r>
          </a:p>
        </p:txBody>
      </p:sp>
      <p:sp>
        <p:nvSpPr>
          <p:cNvPr id="90" name="Owal 89">
            <a:extLst>
              <a:ext uri="{FF2B5EF4-FFF2-40B4-BE49-F238E27FC236}">
                <a16:creationId xmlns:a16="http://schemas.microsoft.com/office/drawing/2014/main" id="{E39EE3DC-9A7D-4E10-82E2-1B6F6A5C5742}"/>
              </a:ext>
            </a:extLst>
          </p:cNvPr>
          <p:cNvSpPr/>
          <p:nvPr/>
        </p:nvSpPr>
        <p:spPr>
          <a:xfrm>
            <a:off x="4540333" y="5974702"/>
            <a:ext cx="859148" cy="68932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l-PL" sz="1400" b="1" dirty="0">
                <a:solidFill>
                  <a:schemeClr val="tx1"/>
                </a:solidFill>
              </a:rPr>
              <a:t>1198</a:t>
            </a:r>
          </a:p>
        </p:txBody>
      </p:sp>
      <p:sp>
        <p:nvSpPr>
          <p:cNvPr id="121" name="Rectangle 3">
            <a:extLst>
              <a:ext uri="{FF2B5EF4-FFF2-40B4-BE49-F238E27FC236}">
                <a16:creationId xmlns:a16="http://schemas.microsoft.com/office/drawing/2014/main" id="{B8DD18BB-4188-4A6C-9851-2B42CC4120F7}"/>
              </a:ext>
            </a:extLst>
          </p:cNvPr>
          <p:cNvSpPr/>
          <p:nvPr/>
        </p:nvSpPr>
        <p:spPr>
          <a:xfrm>
            <a:off x="7960370" y="3746730"/>
            <a:ext cx="920399" cy="217643"/>
          </a:xfrm>
          <a:prstGeom prst="roundRect">
            <a:avLst>
              <a:gd name="adj" fmla="val 46148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b="1" i="1" dirty="0">
                <a:solidFill>
                  <a:schemeClr val="tx1"/>
                </a:solidFill>
                <a:cs typeface="Times New Roman" panose="02020603050405020304" pitchFamily="18" charset="0"/>
              </a:rPr>
              <a:t>Miasto Kraków</a:t>
            </a:r>
            <a:endParaRPr lang="ko-KR" altLang="en-US" sz="1400" b="1" i="1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sp>
        <p:nvSpPr>
          <p:cNvPr id="123" name="Rectangle 3">
            <a:extLst>
              <a:ext uri="{FF2B5EF4-FFF2-40B4-BE49-F238E27FC236}">
                <a16:creationId xmlns:a16="http://schemas.microsoft.com/office/drawing/2014/main" id="{4335DC27-7BF8-4C62-838D-4DC400150C76}"/>
              </a:ext>
            </a:extLst>
          </p:cNvPr>
          <p:cNvSpPr/>
          <p:nvPr/>
        </p:nvSpPr>
        <p:spPr>
          <a:xfrm>
            <a:off x="7656511" y="4626844"/>
            <a:ext cx="1345907" cy="1193987"/>
          </a:xfrm>
          <a:prstGeom prst="roundRect">
            <a:avLst>
              <a:gd name="adj" fmla="val 46148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b="1" i="1" dirty="0">
                <a:solidFill>
                  <a:schemeClr val="tx1"/>
                </a:solidFill>
                <a:cs typeface="Times New Roman" panose="02020603050405020304" pitchFamily="18" charset="0"/>
              </a:rPr>
              <a:t>Krakowski Holding Komunalny SA</a:t>
            </a:r>
            <a:endParaRPr lang="ko-KR" altLang="en-US" sz="1400" b="1" i="1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sp>
        <p:nvSpPr>
          <p:cNvPr id="124" name="Rectangle 3">
            <a:extLst>
              <a:ext uri="{FF2B5EF4-FFF2-40B4-BE49-F238E27FC236}">
                <a16:creationId xmlns:a16="http://schemas.microsoft.com/office/drawing/2014/main" id="{ECB05EF0-D32D-4BC8-8A3B-05C31301B661}"/>
              </a:ext>
            </a:extLst>
          </p:cNvPr>
          <p:cNvSpPr/>
          <p:nvPr/>
        </p:nvSpPr>
        <p:spPr>
          <a:xfrm>
            <a:off x="6729196" y="3912340"/>
            <a:ext cx="1260433" cy="217643"/>
          </a:xfrm>
          <a:prstGeom prst="roundRect">
            <a:avLst>
              <a:gd name="adj" fmla="val 46148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b="1" i="1" dirty="0">
                <a:solidFill>
                  <a:schemeClr val="tx1"/>
                </a:solidFill>
                <a:cs typeface="Times New Roman" panose="02020603050405020304" pitchFamily="18" charset="0"/>
              </a:rPr>
              <a:t>Województwo śląskie, małopolskie, świętokrzyskie</a:t>
            </a:r>
          </a:p>
          <a:p>
            <a:pPr algn="ctr"/>
            <a:endParaRPr lang="ko-KR" altLang="en-US" sz="900" b="1" i="1" dirty="0">
              <a:solidFill>
                <a:schemeClr val="bg1">
                  <a:lumMod val="50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125" name="Rectangle 3">
            <a:extLst>
              <a:ext uri="{FF2B5EF4-FFF2-40B4-BE49-F238E27FC236}">
                <a16:creationId xmlns:a16="http://schemas.microsoft.com/office/drawing/2014/main" id="{05F45365-E82E-43C6-954A-822FE6B8CD45}"/>
              </a:ext>
            </a:extLst>
          </p:cNvPr>
          <p:cNvSpPr/>
          <p:nvPr/>
        </p:nvSpPr>
        <p:spPr>
          <a:xfrm>
            <a:off x="288342" y="4455736"/>
            <a:ext cx="1623124" cy="381011"/>
          </a:xfrm>
          <a:prstGeom prst="roundRect">
            <a:avLst>
              <a:gd name="adj" fmla="val 46148"/>
            </a:avLst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200" b="1" i="1" dirty="0">
                <a:solidFill>
                  <a:schemeClr val="tx1"/>
                </a:solidFill>
                <a:cs typeface="Times New Roman" panose="02020603050405020304" pitchFamily="18" charset="0"/>
              </a:rPr>
              <a:t>YT-Konferencja GOZ</a:t>
            </a:r>
          </a:p>
        </p:txBody>
      </p:sp>
      <p:sp>
        <p:nvSpPr>
          <p:cNvPr id="126" name="Rectangle 3">
            <a:extLst>
              <a:ext uri="{FF2B5EF4-FFF2-40B4-BE49-F238E27FC236}">
                <a16:creationId xmlns:a16="http://schemas.microsoft.com/office/drawing/2014/main" id="{69F0457D-C570-4EC1-91A8-129D1452F959}"/>
              </a:ext>
            </a:extLst>
          </p:cNvPr>
          <p:cNvSpPr/>
          <p:nvPr/>
        </p:nvSpPr>
        <p:spPr>
          <a:xfrm>
            <a:off x="3635479" y="4382703"/>
            <a:ext cx="1727234" cy="368762"/>
          </a:xfrm>
          <a:prstGeom prst="roundRect">
            <a:avLst>
              <a:gd name="adj" fmla="val 46148"/>
            </a:avLst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200" b="1" i="1" dirty="0">
                <a:solidFill>
                  <a:schemeClr val="tx1"/>
                </a:solidFill>
                <a:cs typeface="Times New Roman" panose="02020603050405020304" pitchFamily="18" charset="0"/>
              </a:rPr>
              <a:t>konferencja-pan.pl</a:t>
            </a:r>
          </a:p>
        </p:txBody>
      </p:sp>
      <p:sp>
        <p:nvSpPr>
          <p:cNvPr id="127" name="Rectangle 3">
            <a:extLst>
              <a:ext uri="{FF2B5EF4-FFF2-40B4-BE49-F238E27FC236}">
                <a16:creationId xmlns:a16="http://schemas.microsoft.com/office/drawing/2014/main" id="{95F9C83C-FB5C-4101-B190-ECAA03750F0E}"/>
              </a:ext>
            </a:extLst>
          </p:cNvPr>
          <p:cNvSpPr/>
          <p:nvPr/>
        </p:nvSpPr>
        <p:spPr>
          <a:xfrm>
            <a:off x="2047346" y="4356014"/>
            <a:ext cx="1452253" cy="480734"/>
          </a:xfrm>
          <a:prstGeom prst="roundRect">
            <a:avLst>
              <a:gd name="adj" fmla="val 46148"/>
            </a:avLst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200" b="1" i="1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circularhotspot.pl</a:t>
            </a:r>
            <a:endParaRPr lang="pl-PL" sz="1200" b="1" i="1" dirty="0">
              <a:solidFill>
                <a:schemeClr val="tx1"/>
              </a:solidFill>
            </a:endParaRPr>
          </a:p>
        </p:txBody>
      </p:sp>
      <p:sp>
        <p:nvSpPr>
          <p:cNvPr id="74" name="Prostokąt 73">
            <a:extLst>
              <a:ext uri="{FF2B5EF4-FFF2-40B4-BE49-F238E27FC236}">
                <a16:creationId xmlns:a16="http://schemas.microsoft.com/office/drawing/2014/main" id="{909126F5-F84B-49B4-B35B-6F24A5088636}"/>
              </a:ext>
            </a:extLst>
          </p:cNvPr>
          <p:cNvSpPr/>
          <p:nvPr/>
        </p:nvSpPr>
        <p:spPr>
          <a:xfrm>
            <a:off x="6359214" y="2580832"/>
            <a:ext cx="188146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200" b="1" dirty="0"/>
              <a:t>Wypracowano</a:t>
            </a:r>
            <a:r>
              <a:rPr lang="pl-PL" sz="1350" b="1" dirty="0"/>
              <a:t> </a:t>
            </a:r>
            <a:r>
              <a:rPr lang="pl-PL" sz="3000" b="1" dirty="0">
                <a:solidFill>
                  <a:srgbClr val="BED3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  <a:endParaRPr lang="pl-PL" b="1" dirty="0">
              <a:solidFill>
                <a:srgbClr val="BED3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5" name="Rounded Rectangle 51">
            <a:extLst>
              <a:ext uri="{FF2B5EF4-FFF2-40B4-BE49-F238E27FC236}">
                <a16:creationId xmlns:a16="http://schemas.microsoft.com/office/drawing/2014/main" id="{FCB04459-4F0E-4972-B55C-707548C0BB59}"/>
              </a:ext>
            </a:extLst>
          </p:cNvPr>
          <p:cNvSpPr/>
          <p:nvPr/>
        </p:nvSpPr>
        <p:spPr>
          <a:xfrm rot="16200000" flipH="1">
            <a:off x="5751573" y="2645369"/>
            <a:ext cx="545432" cy="579797"/>
          </a:xfrm>
          <a:custGeom>
            <a:avLst/>
            <a:gdLst/>
            <a:ahLst/>
            <a:cxnLst/>
            <a:rect l="l" t="t" r="r" b="b"/>
            <a:pathLst>
              <a:path w="2928608" h="2758049">
                <a:moveTo>
                  <a:pt x="2797052" y="1199936"/>
                </a:moveTo>
                <a:lnTo>
                  <a:pt x="2797052" y="1541978"/>
                </a:lnTo>
                <a:cubicBezTo>
                  <a:pt x="2797052" y="1578306"/>
                  <a:pt x="2826502" y="1607756"/>
                  <a:pt x="2862830" y="1607756"/>
                </a:cubicBezTo>
                <a:lnTo>
                  <a:pt x="2862830" y="1607755"/>
                </a:lnTo>
                <a:cubicBezTo>
                  <a:pt x="2899158" y="1607755"/>
                  <a:pt x="2928608" y="1578305"/>
                  <a:pt x="2928608" y="1541977"/>
                </a:cubicBezTo>
                <a:lnTo>
                  <a:pt x="2928607" y="1199936"/>
                </a:lnTo>
                <a:cubicBezTo>
                  <a:pt x="2928607" y="1163608"/>
                  <a:pt x="2899158" y="1134159"/>
                  <a:pt x="2862830" y="1134158"/>
                </a:cubicBezTo>
                <a:cubicBezTo>
                  <a:pt x="2826502" y="1134159"/>
                  <a:pt x="2797052" y="1163608"/>
                  <a:pt x="2797052" y="1199936"/>
                </a:cubicBezTo>
                <a:close/>
                <a:moveTo>
                  <a:pt x="2593193" y="1147315"/>
                </a:moveTo>
                <a:lnTo>
                  <a:pt x="2593193" y="1594601"/>
                </a:lnTo>
                <a:cubicBezTo>
                  <a:pt x="2593193" y="1630929"/>
                  <a:pt x="2622643" y="1660379"/>
                  <a:pt x="2658971" y="1660379"/>
                </a:cubicBezTo>
                <a:lnTo>
                  <a:pt x="2658971" y="1660378"/>
                </a:lnTo>
                <a:cubicBezTo>
                  <a:pt x="2695299" y="1660378"/>
                  <a:pt x="2724749" y="1630928"/>
                  <a:pt x="2724749" y="1594600"/>
                </a:cubicBezTo>
                <a:lnTo>
                  <a:pt x="2724748" y="1147315"/>
                </a:lnTo>
                <a:cubicBezTo>
                  <a:pt x="2724748" y="1110987"/>
                  <a:pt x="2695299" y="1081538"/>
                  <a:pt x="2658971" y="1081537"/>
                </a:cubicBezTo>
                <a:cubicBezTo>
                  <a:pt x="2622643" y="1081538"/>
                  <a:pt x="2593193" y="1110987"/>
                  <a:pt x="2593193" y="1147315"/>
                </a:cubicBezTo>
                <a:close/>
                <a:moveTo>
                  <a:pt x="2389334" y="1121004"/>
                </a:moveTo>
                <a:lnTo>
                  <a:pt x="2389334" y="1620912"/>
                </a:lnTo>
                <a:cubicBezTo>
                  <a:pt x="2389334" y="1657240"/>
                  <a:pt x="2418784" y="1686690"/>
                  <a:pt x="2455112" y="1686690"/>
                </a:cubicBezTo>
                <a:lnTo>
                  <a:pt x="2455112" y="1686689"/>
                </a:lnTo>
                <a:cubicBezTo>
                  <a:pt x="2491440" y="1686689"/>
                  <a:pt x="2520890" y="1657239"/>
                  <a:pt x="2520890" y="1620911"/>
                </a:cubicBezTo>
                <a:lnTo>
                  <a:pt x="2520889" y="1121004"/>
                </a:lnTo>
                <a:cubicBezTo>
                  <a:pt x="2520889" y="1084676"/>
                  <a:pt x="2491440" y="1055227"/>
                  <a:pt x="2455112" y="1055226"/>
                </a:cubicBezTo>
                <a:cubicBezTo>
                  <a:pt x="2418784" y="1055227"/>
                  <a:pt x="2389334" y="1084676"/>
                  <a:pt x="2389334" y="1121004"/>
                </a:cubicBezTo>
                <a:close/>
                <a:moveTo>
                  <a:pt x="1314382" y="1247024"/>
                </a:moveTo>
                <a:cubicBezTo>
                  <a:pt x="1314381" y="1225915"/>
                  <a:pt x="1331494" y="1208803"/>
                  <a:pt x="1352603" y="1208803"/>
                </a:cubicBezTo>
                <a:lnTo>
                  <a:pt x="1410313" y="1208803"/>
                </a:lnTo>
                <a:lnTo>
                  <a:pt x="1410313" y="1146778"/>
                </a:lnTo>
                <a:cubicBezTo>
                  <a:pt x="1410313" y="1145599"/>
                  <a:pt x="1410393" y="1144438"/>
                  <a:pt x="1411688" y="1143457"/>
                </a:cubicBezTo>
                <a:lnTo>
                  <a:pt x="1408531" y="1133444"/>
                </a:lnTo>
                <a:cubicBezTo>
                  <a:pt x="1410371" y="1112415"/>
                  <a:pt x="1428909" y="1096860"/>
                  <a:pt x="1449938" y="1098699"/>
                </a:cubicBezTo>
                <a:lnTo>
                  <a:pt x="2236821" y="1167543"/>
                </a:lnTo>
                <a:cubicBezTo>
                  <a:pt x="2257849" y="1169383"/>
                  <a:pt x="2273405" y="1187920"/>
                  <a:pt x="2271565" y="1208950"/>
                </a:cubicBezTo>
                <a:cubicBezTo>
                  <a:pt x="2269725" y="1229978"/>
                  <a:pt x="2251187" y="1245533"/>
                  <a:pt x="2230159" y="1243693"/>
                </a:cubicBezTo>
                <a:cubicBezTo>
                  <a:pt x="1973864" y="1221271"/>
                  <a:pt x="1717570" y="1198849"/>
                  <a:pt x="1461275" y="1176426"/>
                </a:cubicBezTo>
                <a:lnTo>
                  <a:pt x="1461274" y="1208803"/>
                </a:lnTo>
                <a:lnTo>
                  <a:pt x="1518985" y="1208803"/>
                </a:lnTo>
                <a:cubicBezTo>
                  <a:pt x="1540095" y="1208802"/>
                  <a:pt x="1557205" y="1225915"/>
                  <a:pt x="1557206" y="1247025"/>
                </a:cubicBezTo>
                <a:lnTo>
                  <a:pt x="1557207" y="1247023"/>
                </a:lnTo>
                <a:cubicBezTo>
                  <a:pt x="1557207" y="1268132"/>
                  <a:pt x="1540095" y="1285244"/>
                  <a:pt x="1518986" y="1285244"/>
                </a:cubicBezTo>
                <a:cubicBezTo>
                  <a:pt x="1499749" y="1285244"/>
                  <a:pt x="1480511" y="1285243"/>
                  <a:pt x="1461275" y="1285244"/>
                </a:cubicBezTo>
                <a:lnTo>
                  <a:pt x="1461275" y="1337600"/>
                </a:lnTo>
                <a:lnTo>
                  <a:pt x="1518985" y="1337600"/>
                </a:lnTo>
                <a:cubicBezTo>
                  <a:pt x="1540095" y="1337600"/>
                  <a:pt x="1557206" y="1354713"/>
                  <a:pt x="1557206" y="1375821"/>
                </a:cubicBezTo>
                <a:lnTo>
                  <a:pt x="1557207" y="1375820"/>
                </a:lnTo>
                <a:cubicBezTo>
                  <a:pt x="1557206" y="1396928"/>
                  <a:pt x="1540095" y="1414041"/>
                  <a:pt x="1518986" y="1414041"/>
                </a:cubicBezTo>
                <a:cubicBezTo>
                  <a:pt x="1499750" y="1414041"/>
                  <a:pt x="1480511" y="1414041"/>
                  <a:pt x="1461275" y="1414042"/>
                </a:cubicBezTo>
                <a:lnTo>
                  <a:pt x="1461275" y="1466398"/>
                </a:lnTo>
                <a:lnTo>
                  <a:pt x="1518985" y="1466398"/>
                </a:lnTo>
                <a:cubicBezTo>
                  <a:pt x="1540095" y="1466398"/>
                  <a:pt x="1557206" y="1483509"/>
                  <a:pt x="1557206" y="1504618"/>
                </a:cubicBezTo>
                <a:lnTo>
                  <a:pt x="1557207" y="1504619"/>
                </a:lnTo>
                <a:cubicBezTo>
                  <a:pt x="1557207" y="1525727"/>
                  <a:pt x="1540094" y="1542838"/>
                  <a:pt x="1518986" y="1542839"/>
                </a:cubicBezTo>
                <a:cubicBezTo>
                  <a:pt x="1499749" y="1542839"/>
                  <a:pt x="1480511" y="1542838"/>
                  <a:pt x="1461275" y="1542839"/>
                </a:cubicBezTo>
                <a:lnTo>
                  <a:pt x="1461274" y="1575412"/>
                </a:lnTo>
                <a:lnTo>
                  <a:pt x="2226550" y="1494978"/>
                </a:lnTo>
                <a:cubicBezTo>
                  <a:pt x="2247542" y="1492772"/>
                  <a:pt x="2266350" y="1508001"/>
                  <a:pt x="2268556" y="1528995"/>
                </a:cubicBezTo>
                <a:cubicBezTo>
                  <a:pt x="2270763" y="1549988"/>
                  <a:pt x="2255534" y="1568794"/>
                  <a:pt x="2234542" y="1571000"/>
                </a:cubicBezTo>
                <a:cubicBezTo>
                  <a:pt x="1972686" y="1598522"/>
                  <a:pt x="1710833" y="1626046"/>
                  <a:pt x="1448978" y="1653567"/>
                </a:cubicBezTo>
                <a:cubicBezTo>
                  <a:pt x="1427984" y="1655774"/>
                  <a:pt x="1409178" y="1640544"/>
                  <a:pt x="1406971" y="1619551"/>
                </a:cubicBezTo>
                <a:cubicBezTo>
                  <a:pt x="1406474" y="1614827"/>
                  <a:pt x="1406862" y="1610214"/>
                  <a:pt x="1410805" y="1606610"/>
                </a:cubicBezTo>
                <a:lnTo>
                  <a:pt x="1410312" y="1605422"/>
                </a:lnTo>
                <a:lnTo>
                  <a:pt x="1410312" y="1542839"/>
                </a:lnTo>
                <a:lnTo>
                  <a:pt x="1352603" y="1542841"/>
                </a:lnTo>
                <a:cubicBezTo>
                  <a:pt x="1331494" y="1542841"/>
                  <a:pt x="1314382" y="1525729"/>
                  <a:pt x="1314382" y="1504619"/>
                </a:cubicBezTo>
                <a:cubicBezTo>
                  <a:pt x="1314382" y="1483510"/>
                  <a:pt x="1331493" y="1466397"/>
                  <a:pt x="1352603" y="1466398"/>
                </a:cubicBezTo>
                <a:lnTo>
                  <a:pt x="1410312" y="1466398"/>
                </a:lnTo>
                <a:lnTo>
                  <a:pt x="1410313" y="1414042"/>
                </a:lnTo>
                <a:lnTo>
                  <a:pt x="1352603" y="1414042"/>
                </a:lnTo>
                <a:cubicBezTo>
                  <a:pt x="1331494" y="1414041"/>
                  <a:pt x="1314383" y="1396930"/>
                  <a:pt x="1314382" y="1375820"/>
                </a:cubicBezTo>
                <a:cubicBezTo>
                  <a:pt x="1314383" y="1354713"/>
                  <a:pt x="1331494" y="1337600"/>
                  <a:pt x="1352603" y="1337601"/>
                </a:cubicBezTo>
                <a:lnTo>
                  <a:pt x="1410312" y="1337600"/>
                </a:lnTo>
                <a:lnTo>
                  <a:pt x="1410312" y="1285244"/>
                </a:lnTo>
                <a:lnTo>
                  <a:pt x="1352603" y="1285244"/>
                </a:lnTo>
                <a:cubicBezTo>
                  <a:pt x="1331494" y="1285244"/>
                  <a:pt x="1314381" y="1268133"/>
                  <a:pt x="1314382" y="1247024"/>
                </a:cubicBezTo>
                <a:close/>
                <a:moveTo>
                  <a:pt x="1171967" y="72000"/>
                </a:moveTo>
                <a:lnTo>
                  <a:pt x="1171967" y="288000"/>
                </a:lnTo>
                <a:cubicBezTo>
                  <a:pt x="1171967" y="327765"/>
                  <a:pt x="1204202" y="360000"/>
                  <a:pt x="1243967" y="360000"/>
                </a:cubicBezTo>
                <a:cubicBezTo>
                  <a:pt x="1283732" y="360000"/>
                  <a:pt x="1315967" y="327765"/>
                  <a:pt x="1315967" y="288000"/>
                </a:cubicBezTo>
                <a:lnTo>
                  <a:pt x="1315967" y="72000"/>
                </a:lnTo>
                <a:cubicBezTo>
                  <a:pt x="1315967" y="32235"/>
                  <a:pt x="1283732" y="0"/>
                  <a:pt x="1243967" y="0"/>
                </a:cubicBezTo>
                <a:cubicBezTo>
                  <a:pt x="1204202" y="0"/>
                  <a:pt x="1171967" y="32235"/>
                  <a:pt x="1171967" y="72000"/>
                </a:cubicBezTo>
                <a:close/>
                <a:moveTo>
                  <a:pt x="1171966" y="2470049"/>
                </a:moveTo>
                <a:lnTo>
                  <a:pt x="1171966" y="2686049"/>
                </a:lnTo>
                <a:cubicBezTo>
                  <a:pt x="1171966" y="2725814"/>
                  <a:pt x="1204201" y="2758049"/>
                  <a:pt x="1243966" y="2758049"/>
                </a:cubicBezTo>
                <a:cubicBezTo>
                  <a:pt x="1283731" y="2758049"/>
                  <a:pt x="1315966" y="2725814"/>
                  <a:pt x="1315966" y="2686049"/>
                </a:cubicBezTo>
                <a:lnTo>
                  <a:pt x="1315966" y="2470049"/>
                </a:lnTo>
                <a:cubicBezTo>
                  <a:pt x="1315966" y="2430284"/>
                  <a:pt x="1283731" y="2398049"/>
                  <a:pt x="1243966" y="2398049"/>
                </a:cubicBezTo>
                <a:cubicBezTo>
                  <a:pt x="1204201" y="2398049"/>
                  <a:pt x="1171966" y="2430284"/>
                  <a:pt x="1171966" y="2470049"/>
                </a:cubicBezTo>
                <a:close/>
                <a:moveTo>
                  <a:pt x="515345" y="1370958"/>
                </a:moveTo>
                <a:cubicBezTo>
                  <a:pt x="515344" y="1558300"/>
                  <a:pt x="586814" y="1745642"/>
                  <a:pt x="729750" y="1888579"/>
                </a:cubicBezTo>
                <a:cubicBezTo>
                  <a:pt x="1015625" y="2174454"/>
                  <a:pt x="1479119" y="2174454"/>
                  <a:pt x="1764994" y="1888580"/>
                </a:cubicBezTo>
                <a:lnTo>
                  <a:pt x="1940572" y="1713001"/>
                </a:lnTo>
                <a:lnTo>
                  <a:pt x="2136413" y="1713002"/>
                </a:lnTo>
                <a:cubicBezTo>
                  <a:pt x="2215124" y="1713001"/>
                  <a:pt x="2278929" y="1649195"/>
                  <a:pt x="2278929" y="1570486"/>
                </a:cubicBezTo>
                <a:lnTo>
                  <a:pt x="2278929" y="1374645"/>
                </a:lnTo>
                <a:lnTo>
                  <a:pt x="2282614" y="1370959"/>
                </a:lnTo>
                <a:lnTo>
                  <a:pt x="2278929" y="1367272"/>
                </a:lnTo>
                <a:lnTo>
                  <a:pt x="2278929" y="1171432"/>
                </a:lnTo>
                <a:cubicBezTo>
                  <a:pt x="2278929" y="1092722"/>
                  <a:pt x="2215123" y="1028916"/>
                  <a:pt x="2136413" y="1028916"/>
                </a:cubicBezTo>
                <a:lnTo>
                  <a:pt x="1940571" y="1028916"/>
                </a:lnTo>
                <a:cubicBezTo>
                  <a:pt x="1882045" y="970390"/>
                  <a:pt x="1823519" y="911862"/>
                  <a:pt x="1764993" y="853336"/>
                </a:cubicBezTo>
                <a:cubicBezTo>
                  <a:pt x="1479118" y="567461"/>
                  <a:pt x="1015625" y="567462"/>
                  <a:pt x="729750" y="853336"/>
                </a:cubicBezTo>
                <a:cubicBezTo>
                  <a:pt x="586813" y="996273"/>
                  <a:pt x="515344" y="1183616"/>
                  <a:pt x="515345" y="1370958"/>
                </a:cubicBezTo>
                <a:close/>
                <a:moveTo>
                  <a:pt x="388776" y="2386770"/>
                </a:moveTo>
                <a:cubicBezTo>
                  <a:pt x="388776" y="2405196"/>
                  <a:pt x="395805" y="2423622"/>
                  <a:pt x="409865" y="2437681"/>
                </a:cubicBezTo>
                <a:cubicBezTo>
                  <a:pt x="437983" y="2465800"/>
                  <a:pt x="483570" y="2465800"/>
                  <a:pt x="511688" y="2437681"/>
                </a:cubicBezTo>
                <a:lnTo>
                  <a:pt x="664423" y="2284946"/>
                </a:lnTo>
                <a:cubicBezTo>
                  <a:pt x="692541" y="2256828"/>
                  <a:pt x="692541" y="2211241"/>
                  <a:pt x="664423" y="2183123"/>
                </a:cubicBezTo>
                <a:cubicBezTo>
                  <a:pt x="636305" y="2155005"/>
                  <a:pt x="590718" y="2155005"/>
                  <a:pt x="562599" y="2183123"/>
                </a:cubicBezTo>
                <a:lnTo>
                  <a:pt x="409865" y="2335858"/>
                </a:lnTo>
                <a:cubicBezTo>
                  <a:pt x="395805" y="2349917"/>
                  <a:pt x="388776" y="2368343"/>
                  <a:pt x="388776" y="2386770"/>
                </a:cubicBezTo>
                <a:close/>
                <a:moveTo>
                  <a:pt x="388776" y="365689"/>
                </a:moveTo>
                <a:cubicBezTo>
                  <a:pt x="388776" y="384115"/>
                  <a:pt x="395805" y="402541"/>
                  <a:pt x="409865" y="416600"/>
                </a:cubicBezTo>
                <a:lnTo>
                  <a:pt x="562599" y="569335"/>
                </a:lnTo>
                <a:cubicBezTo>
                  <a:pt x="590718" y="597454"/>
                  <a:pt x="636305" y="597454"/>
                  <a:pt x="664423" y="569335"/>
                </a:cubicBezTo>
                <a:cubicBezTo>
                  <a:pt x="692541" y="541217"/>
                  <a:pt x="692541" y="495630"/>
                  <a:pt x="664423" y="467512"/>
                </a:cubicBezTo>
                <a:lnTo>
                  <a:pt x="511688" y="314777"/>
                </a:lnTo>
                <a:cubicBezTo>
                  <a:pt x="483570" y="286659"/>
                  <a:pt x="437983" y="286659"/>
                  <a:pt x="409865" y="314777"/>
                </a:cubicBezTo>
                <a:cubicBezTo>
                  <a:pt x="395805" y="328836"/>
                  <a:pt x="388776" y="347262"/>
                  <a:pt x="388776" y="365689"/>
                </a:cubicBezTo>
                <a:close/>
                <a:moveTo>
                  <a:pt x="0" y="1379024"/>
                </a:moveTo>
                <a:cubicBezTo>
                  <a:pt x="0" y="1418789"/>
                  <a:pt x="32235" y="1451024"/>
                  <a:pt x="72000" y="1451024"/>
                </a:cubicBezTo>
                <a:lnTo>
                  <a:pt x="288000" y="1451024"/>
                </a:lnTo>
                <a:cubicBezTo>
                  <a:pt x="327765" y="1451024"/>
                  <a:pt x="360000" y="1418789"/>
                  <a:pt x="360000" y="1379024"/>
                </a:cubicBezTo>
                <a:cubicBezTo>
                  <a:pt x="360000" y="1339259"/>
                  <a:pt x="327765" y="1307024"/>
                  <a:pt x="288000" y="1307024"/>
                </a:cubicBezTo>
                <a:lnTo>
                  <a:pt x="72000" y="1307024"/>
                </a:lnTo>
                <a:cubicBezTo>
                  <a:pt x="32235" y="1307024"/>
                  <a:pt x="0" y="1339259"/>
                  <a:pt x="0" y="137902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25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D805C9CB-8A15-4F5C-A7CD-EEC96264F7A8}"/>
              </a:ext>
            </a:extLst>
          </p:cNvPr>
          <p:cNvSpPr/>
          <p:nvPr/>
        </p:nvSpPr>
        <p:spPr>
          <a:xfrm>
            <a:off x="6608452" y="3004840"/>
            <a:ext cx="237245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200" b="1" dirty="0"/>
              <a:t>strategii ze wskaźnikami GOZ</a:t>
            </a:r>
            <a:endParaRPr lang="pl-PL" sz="1200" dirty="0"/>
          </a:p>
        </p:txBody>
      </p:sp>
      <p:sp>
        <p:nvSpPr>
          <p:cNvPr id="91" name="Prostokąt 90">
            <a:extLst>
              <a:ext uri="{FF2B5EF4-FFF2-40B4-BE49-F238E27FC236}">
                <a16:creationId xmlns:a16="http://schemas.microsoft.com/office/drawing/2014/main" id="{6F9C0AAD-02D8-4B1E-8817-CE4AFF00D524}"/>
              </a:ext>
            </a:extLst>
          </p:cNvPr>
          <p:cNvSpPr/>
          <p:nvPr/>
        </p:nvSpPr>
        <p:spPr>
          <a:xfrm>
            <a:off x="6608452" y="1899768"/>
            <a:ext cx="289251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200" b="1" dirty="0"/>
              <a:t>udział w naszych konferencjach      </a:t>
            </a:r>
          </a:p>
          <a:p>
            <a:r>
              <a:rPr lang="pl-PL" sz="1200" b="1" dirty="0"/>
              <a:t>i warsztatach</a:t>
            </a:r>
            <a:endParaRPr lang="pl-PL" sz="1200" dirty="0"/>
          </a:p>
        </p:txBody>
      </p:sp>
      <p:sp>
        <p:nvSpPr>
          <p:cNvPr id="87" name="Owal 86">
            <a:extLst>
              <a:ext uri="{FF2B5EF4-FFF2-40B4-BE49-F238E27FC236}">
                <a16:creationId xmlns:a16="http://schemas.microsoft.com/office/drawing/2014/main" id="{E8ACAFF8-FAE2-45F4-A7AC-ED36C1898185}"/>
              </a:ext>
            </a:extLst>
          </p:cNvPr>
          <p:cNvSpPr/>
          <p:nvPr/>
        </p:nvSpPr>
        <p:spPr>
          <a:xfrm>
            <a:off x="2047347" y="5974702"/>
            <a:ext cx="931964" cy="62679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l-PL" sz="1400" b="1" dirty="0">
                <a:solidFill>
                  <a:schemeClr val="tx1"/>
                </a:solidFill>
              </a:rPr>
              <a:t>7800</a:t>
            </a:r>
          </a:p>
        </p:txBody>
      </p:sp>
      <p:sp>
        <p:nvSpPr>
          <p:cNvPr id="39" name="Rectangle 7">
            <a:extLst>
              <a:ext uri="{FF2B5EF4-FFF2-40B4-BE49-F238E27FC236}">
                <a16:creationId xmlns:a16="http://schemas.microsoft.com/office/drawing/2014/main" id="{E15DB6BF-FDFC-435D-860D-AB76681DB912}"/>
              </a:ext>
            </a:extLst>
          </p:cNvPr>
          <p:cNvSpPr/>
          <p:nvPr/>
        </p:nvSpPr>
        <p:spPr>
          <a:xfrm rot="18900000">
            <a:off x="476483" y="2897965"/>
            <a:ext cx="209277" cy="492104"/>
          </a:xfrm>
          <a:custGeom>
            <a:avLst/>
            <a:gdLst/>
            <a:ahLst/>
            <a:cxnLst/>
            <a:rect l="l" t="t" r="r" b="b"/>
            <a:pathLst>
              <a:path w="154109" h="343323">
                <a:moveTo>
                  <a:pt x="102909" y="313772"/>
                </a:moveTo>
                <a:lnTo>
                  <a:pt x="102909" y="328547"/>
                </a:lnTo>
                <a:cubicBezTo>
                  <a:pt x="102909" y="336708"/>
                  <a:pt x="96294" y="343322"/>
                  <a:pt x="88133" y="343323"/>
                </a:cubicBezTo>
                <a:lnTo>
                  <a:pt x="65975" y="343322"/>
                </a:lnTo>
                <a:cubicBezTo>
                  <a:pt x="57814" y="343322"/>
                  <a:pt x="51199" y="336708"/>
                  <a:pt x="51199" y="328547"/>
                </a:cubicBezTo>
                <a:cubicBezTo>
                  <a:pt x="51199" y="323622"/>
                  <a:pt x="51200" y="318696"/>
                  <a:pt x="51200" y="313771"/>
                </a:cubicBezTo>
                <a:close/>
                <a:moveTo>
                  <a:pt x="123327" y="15459"/>
                </a:moveTo>
                <a:cubicBezTo>
                  <a:pt x="141678" y="29245"/>
                  <a:pt x="152926" y="50497"/>
                  <a:pt x="154008" y="73425"/>
                </a:cubicBezTo>
                <a:cubicBezTo>
                  <a:pt x="155089" y="96353"/>
                  <a:pt x="145890" y="118568"/>
                  <a:pt x="128916" y="134021"/>
                </a:cubicBezTo>
                <a:lnTo>
                  <a:pt x="119294" y="123450"/>
                </a:lnTo>
                <a:cubicBezTo>
                  <a:pt x="133118" y="110865"/>
                  <a:pt x="140611" y="92772"/>
                  <a:pt x="139730" y="74098"/>
                </a:cubicBezTo>
                <a:cubicBezTo>
                  <a:pt x="138850" y="55424"/>
                  <a:pt x="129689" y="38115"/>
                  <a:pt x="114743" y="26887"/>
                </a:cubicBezTo>
                <a:close/>
                <a:moveTo>
                  <a:pt x="136698" y="17411"/>
                </a:moveTo>
                <a:cubicBezTo>
                  <a:pt x="103758" y="-15529"/>
                  <a:pt x="50351" y="-15529"/>
                  <a:pt x="17412" y="17411"/>
                </a:cubicBezTo>
                <a:cubicBezTo>
                  <a:pt x="-15528" y="50351"/>
                  <a:pt x="-15528" y="103757"/>
                  <a:pt x="17412" y="136697"/>
                </a:cubicBezTo>
                <a:cubicBezTo>
                  <a:pt x="50351" y="169637"/>
                  <a:pt x="103758" y="169637"/>
                  <a:pt x="136698" y="136697"/>
                </a:cubicBezTo>
                <a:cubicBezTo>
                  <a:pt x="169637" y="103757"/>
                  <a:pt x="169637" y="50351"/>
                  <a:pt x="136698" y="17411"/>
                </a:cubicBezTo>
                <a:close/>
                <a:moveTo>
                  <a:pt x="154109" y="0"/>
                </a:moveTo>
                <a:cubicBezTo>
                  <a:pt x="196665" y="42556"/>
                  <a:pt x="196665" y="111552"/>
                  <a:pt x="154109" y="154108"/>
                </a:cubicBezTo>
                <a:cubicBezTo>
                  <a:pt x="139576" y="168641"/>
                  <a:pt x="121959" y="178211"/>
                  <a:pt x="102912" y="180994"/>
                </a:cubicBezTo>
                <a:lnTo>
                  <a:pt x="102912" y="308310"/>
                </a:lnTo>
                <a:lnTo>
                  <a:pt x="51197" y="308310"/>
                </a:lnTo>
                <a:lnTo>
                  <a:pt x="51197" y="180994"/>
                </a:lnTo>
                <a:cubicBezTo>
                  <a:pt x="32150" y="178211"/>
                  <a:pt x="14534" y="168641"/>
                  <a:pt x="0" y="154108"/>
                </a:cubicBezTo>
                <a:cubicBezTo>
                  <a:pt x="-42555" y="111552"/>
                  <a:pt x="-42555" y="42556"/>
                  <a:pt x="0" y="0"/>
                </a:cubicBezTo>
                <a:cubicBezTo>
                  <a:pt x="42556" y="-42556"/>
                  <a:pt x="111553" y="-42556"/>
                  <a:pt x="15410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25"/>
          </a:p>
        </p:txBody>
      </p:sp>
      <p:sp>
        <p:nvSpPr>
          <p:cNvPr id="44" name="Prostokąt 43">
            <a:extLst>
              <a:ext uri="{FF2B5EF4-FFF2-40B4-BE49-F238E27FC236}">
                <a16:creationId xmlns:a16="http://schemas.microsoft.com/office/drawing/2014/main" id="{21282277-0C60-47EB-BF5C-B1AF89F1024E}"/>
              </a:ext>
            </a:extLst>
          </p:cNvPr>
          <p:cNvSpPr/>
          <p:nvPr/>
        </p:nvSpPr>
        <p:spPr>
          <a:xfrm>
            <a:off x="5661926" y="4596737"/>
            <a:ext cx="1320689" cy="1076510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/>
          </a:p>
        </p:txBody>
      </p:sp>
      <p:sp>
        <p:nvSpPr>
          <p:cNvPr id="46" name="Rectangle 3">
            <a:extLst>
              <a:ext uri="{FF2B5EF4-FFF2-40B4-BE49-F238E27FC236}">
                <a16:creationId xmlns:a16="http://schemas.microsoft.com/office/drawing/2014/main" id="{6E4D2BF3-35C3-4961-80C5-AD4EEEF358EA}"/>
              </a:ext>
            </a:extLst>
          </p:cNvPr>
          <p:cNvSpPr/>
          <p:nvPr/>
        </p:nvSpPr>
        <p:spPr>
          <a:xfrm>
            <a:off x="6729196" y="3393781"/>
            <a:ext cx="1182287" cy="1193987"/>
          </a:xfrm>
          <a:prstGeom prst="roundRect">
            <a:avLst>
              <a:gd name="adj" fmla="val 46148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b="1" i="1" dirty="0">
              <a:solidFill>
                <a:schemeClr val="bg1">
                  <a:lumMod val="50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50" name="Rectangle 3">
            <a:extLst>
              <a:ext uri="{FF2B5EF4-FFF2-40B4-BE49-F238E27FC236}">
                <a16:creationId xmlns:a16="http://schemas.microsoft.com/office/drawing/2014/main" id="{0DEE83F1-200E-4815-8891-5389298B3E27}"/>
              </a:ext>
            </a:extLst>
          </p:cNvPr>
          <p:cNvSpPr/>
          <p:nvPr/>
        </p:nvSpPr>
        <p:spPr>
          <a:xfrm>
            <a:off x="5682790" y="4560610"/>
            <a:ext cx="1182287" cy="1193987"/>
          </a:xfrm>
          <a:prstGeom prst="roundRect">
            <a:avLst>
              <a:gd name="adj" fmla="val 46148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b="1" i="1" dirty="0">
              <a:solidFill>
                <a:schemeClr val="bg1">
                  <a:lumMod val="50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51" name="Rectangle 3">
            <a:extLst>
              <a:ext uri="{FF2B5EF4-FFF2-40B4-BE49-F238E27FC236}">
                <a16:creationId xmlns:a16="http://schemas.microsoft.com/office/drawing/2014/main" id="{1D388042-B0AE-46C8-B06E-BC58E4E4B6C0}"/>
              </a:ext>
            </a:extLst>
          </p:cNvPr>
          <p:cNvSpPr/>
          <p:nvPr/>
        </p:nvSpPr>
        <p:spPr>
          <a:xfrm>
            <a:off x="5527808" y="5036882"/>
            <a:ext cx="1260433" cy="217643"/>
          </a:xfrm>
          <a:prstGeom prst="roundRect">
            <a:avLst>
              <a:gd name="adj" fmla="val 46148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b="1" i="1" dirty="0">
                <a:solidFill>
                  <a:schemeClr val="tx1"/>
                </a:solidFill>
                <a:cs typeface="Times New Roman" panose="02020603050405020304" pitchFamily="18" charset="0"/>
              </a:rPr>
              <a:t>Ruda Śląska</a:t>
            </a:r>
            <a:endParaRPr lang="ko-KR" altLang="en-US" sz="1400" b="1" i="1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sp>
        <p:nvSpPr>
          <p:cNvPr id="52" name="Rectangle 3">
            <a:extLst>
              <a:ext uri="{FF2B5EF4-FFF2-40B4-BE49-F238E27FC236}">
                <a16:creationId xmlns:a16="http://schemas.microsoft.com/office/drawing/2014/main" id="{B2D99F44-6268-4529-8272-8F03A6F6B36E}"/>
              </a:ext>
            </a:extLst>
          </p:cNvPr>
          <p:cNvSpPr/>
          <p:nvPr/>
        </p:nvSpPr>
        <p:spPr>
          <a:xfrm>
            <a:off x="6690123" y="5054742"/>
            <a:ext cx="1260433" cy="217643"/>
          </a:xfrm>
          <a:prstGeom prst="roundRect">
            <a:avLst>
              <a:gd name="adj" fmla="val 46148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b="1" i="1" dirty="0">
                <a:solidFill>
                  <a:schemeClr val="tx1"/>
                </a:solidFill>
                <a:cs typeface="Times New Roman" panose="02020603050405020304" pitchFamily="18" charset="0"/>
              </a:rPr>
              <a:t>Skawina</a:t>
            </a:r>
            <a:endParaRPr lang="ko-KR" altLang="en-US" sz="1400" b="1" i="1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sp>
        <p:nvSpPr>
          <p:cNvPr id="53" name="Rectangle 3">
            <a:extLst>
              <a:ext uri="{FF2B5EF4-FFF2-40B4-BE49-F238E27FC236}">
                <a16:creationId xmlns:a16="http://schemas.microsoft.com/office/drawing/2014/main" id="{7CF7F851-82CA-47AE-A9F2-50519DBBABE6}"/>
              </a:ext>
            </a:extLst>
          </p:cNvPr>
          <p:cNvSpPr/>
          <p:nvPr/>
        </p:nvSpPr>
        <p:spPr>
          <a:xfrm>
            <a:off x="5276559" y="3721984"/>
            <a:ext cx="1534497" cy="332515"/>
          </a:xfrm>
          <a:prstGeom prst="roundRect">
            <a:avLst>
              <a:gd name="adj" fmla="val 46148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altLang="ko-KR" sz="1400" b="1" i="1" dirty="0">
                <a:solidFill>
                  <a:schemeClr val="tx1"/>
                </a:solidFill>
                <a:cs typeface="Times New Roman" panose="02020603050405020304" pitchFamily="18" charset="0"/>
              </a:rPr>
              <a:t>Strategia Produktywnośc</a:t>
            </a:r>
            <a:r>
              <a:rPr lang="pl-PL" altLang="ko-KR" sz="900" b="1" i="1" dirty="0">
                <a:solidFill>
                  <a:schemeClr val="tx1"/>
                </a:solidFill>
                <a:cs typeface="Times New Roman" panose="02020603050405020304" pitchFamily="18" charset="0"/>
              </a:rPr>
              <a:t>i</a:t>
            </a:r>
            <a:endParaRPr lang="ko-KR" altLang="en-US" sz="900" b="1" i="1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pic>
        <p:nvPicPr>
          <p:cNvPr id="55" name="Obraz 54">
            <a:extLst>
              <a:ext uri="{FF2B5EF4-FFF2-40B4-BE49-F238E27FC236}">
                <a16:creationId xmlns:a16="http://schemas.microsoft.com/office/drawing/2014/main" id="{08968B98-CFC2-415D-909B-32197AB5011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E2E2E2"/>
              </a:clrFrom>
              <a:clrTo>
                <a:srgbClr val="E2E2E2">
                  <a:alpha val="0"/>
                </a:srgbClr>
              </a:clrTo>
            </a:clrChange>
          </a:blip>
          <a:srcRect t="49509" r="24374"/>
          <a:stretch/>
        </p:blipFill>
        <p:spPr>
          <a:xfrm>
            <a:off x="5999271" y="850765"/>
            <a:ext cx="3144730" cy="708360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F5B1DDD0-B208-4313-881D-83E130784F6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E2E2E2"/>
              </a:clrFrom>
              <a:clrTo>
                <a:srgbClr val="E2E2E2">
                  <a:alpha val="0"/>
                </a:srgbClr>
              </a:clrTo>
            </a:clrChange>
          </a:blip>
          <a:srcRect l="73289" t="2845" r="2697" b="60877"/>
          <a:stretch/>
        </p:blipFill>
        <p:spPr>
          <a:xfrm>
            <a:off x="7594957" y="261464"/>
            <a:ext cx="1062396" cy="592543"/>
          </a:xfrm>
          <a:prstGeom prst="rect">
            <a:avLst/>
          </a:prstGeom>
        </p:spPr>
      </p:pic>
      <p:pic>
        <p:nvPicPr>
          <p:cNvPr id="57" name="Obraz 56">
            <a:extLst>
              <a:ext uri="{FF2B5EF4-FFF2-40B4-BE49-F238E27FC236}">
                <a16:creationId xmlns:a16="http://schemas.microsoft.com/office/drawing/2014/main" id="{79CBCAC3-1A3E-4EFA-A5D2-366E32586F7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E2E2E2"/>
              </a:clrFrom>
              <a:clrTo>
                <a:srgbClr val="E2E2E2">
                  <a:alpha val="0"/>
                </a:srgbClr>
              </a:clrTo>
            </a:clrChange>
          </a:blip>
          <a:srcRect t="1" r="52064" b="49857"/>
          <a:stretch/>
        </p:blipFill>
        <p:spPr>
          <a:xfrm>
            <a:off x="3710629" y="161636"/>
            <a:ext cx="2374476" cy="837963"/>
          </a:xfrm>
          <a:prstGeom prst="rect">
            <a:avLst/>
          </a:prstGeom>
        </p:spPr>
      </p:pic>
      <p:pic>
        <p:nvPicPr>
          <p:cNvPr id="58" name="Obraz 57">
            <a:extLst>
              <a:ext uri="{FF2B5EF4-FFF2-40B4-BE49-F238E27FC236}">
                <a16:creationId xmlns:a16="http://schemas.microsoft.com/office/drawing/2014/main" id="{F3DA78F4-85D0-4B6E-865D-EA13D8802A4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E2E2E2"/>
              </a:clrFrom>
              <a:clrTo>
                <a:srgbClr val="E2E2E2">
                  <a:alpha val="0"/>
                </a:srgbClr>
              </a:clrTo>
            </a:clrChange>
          </a:blip>
          <a:srcRect l="49599" t="10750" r="29576" b="61548"/>
          <a:stretch/>
        </p:blipFill>
        <p:spPr>
          <a:xfrm>
            <a:off x="6154045" y="306380"/>
            <a:ext cx="1059329" cy="475422"/>
          </a:xfrm>
          <a:prstGeom prst="rect">
            <a:avLst/>
          </a:prstGeom>
        </p:spPr>
      </p:pic>
      <p:pic>
        <p:nvPicPr>
          <p:cNvPr id="63" name="Obraz 62">
            <a:extLst>
              <a:ext uri="{FF2B5EF4-FFF2-40B4-BE49-F238E27FC236}">
                <a16:creationId xmlns:a16="http://schemas.microsoft.com/office/drawing/2014/main" id="{DFBAFE88-9733-4429-8399-0194D2FE72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769" y="274508"/>
            <a:ext cx="2366501" cy="2230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4762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0" name="Straight Connector 13">
            <a:extLst>
              <a:ext uri="{FF2B5EF4-FFF2-40B4-BE49-F238E27FC236}">
                <a16:creationId xmlns:a16="http://schemas.microsoft.com/office/drawing/2014/main" id="{262505CC-BE2D-467D-B692-3AA27B0645AC}"/>
              </a:ext>
            </a:extLst>
          </p:cNvPr>
          <p:cNvCxnSpPr>
            <a:cxnSpLocks/>
          </p:cNvCxnSpPr>
          <p:nvPr/>
        </p:nvCxnSpPr>
        <p:spPr>
          <a:xfrm>
            <a:off x="2687239" y="3772265"/>
            <a:ext cx="2180831" cy="1138150"/>
          </a:xfrm>
          <a:prstGeom prst="line">
            <a:avLst/>
          </a:prstGeom>
          <a:ln w="76200">
            <a:solidFill>
              <a:schemeClr val="accent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13">
            <a:extLst>
              <a:ext uri="{FF2B5EF4-FFF2-40B4-BE49-F238E27FC236}">
                <a16:creationId xmlns:a16="http://schemas.microsoft.com/office/drawing/2014/main" id="{C9C4021D-71BD-4632-A25B-9BB430F4CB68}"/>
              </a:ext>
            </a:extLst>
          </p:cNvPr>
          <p:cNvCxnSpPr>
            <a:cxnSpLocks/>
          </p:cNvCxnSpPr>
          <p:nvPr/>
        </p:nvCxnSpPr>
        <p:spPr>
          <a:xfrm flipV="1">
            <a:off x="2871955" y="3261985"/>
            <a:ext cx="2638904" cy="444479"/>
          </a:xfrm>
          <a:prstGeom prst="line">
            <a:avLst/>
          </a:prstGeom>
          <a:ln w="76200">
            <a:solidFill>
              <a:srgbClr val="BED3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Oval 17">
            <a:extLst>
              <a:ext uri="{FF2B5EF4-FFF2-40B4-BE49-F238E27FC236}">
                <a16:creationId xmlns:a16="http://schemas.microsoft.com/office/drawing/2014/main" id="{4C8E5D6E-163F-4918-A2AB-1D17A101BD36}"/>
              </a:ext>
            </a:extLst>
          </p:cNvPr>
          <p:cNvSpPr/>
          <p:nvPr/>
        </p:nvSpPr>
        <p:spPr>
          <a:xfrm>
            <a:off x="5013448" y="2908003"/>
            <a:ext cx="759788" cy="750122"/>
          </a:xfrm>
          <a:prstGeom prst="ellipse">
            <a:avLst/>
          </a:prstGeom>
          <a:solidFill>
            <a:srgbClr val="BED350"/>
          </a:solidFill>
          <a:ln w="38100">
            <a:solidFill>
              <a:srgbClr val="BED350"/>
            </a:solidFill>
          </a:ln>
          <a:effectLst>
            <a:outerShdw blurRad="241300" dist="38100" dir="2700000" sx="106000" sy="106000" algn="tl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100" b="1"/>
          </a:p>
        </p:txBody>
      </p:sp>
      <p:sp>
        <p:nvSpPr>
          <p:cNvPr id="50" name="Prostokąt: zaokrąglone rogi 49">
            <a:extLst>
              <a:ext uri="{FF2B5EF4-FFF2-40B4-BE49-F238E27FC236}">
                <a16:creationId xmlns:a16="http://schemas.microsoft.com/office/drawing/2014/main" id="{55097F00-E12F-4152-BF78-ABF76B27E53D}"/>
              </a:ext>
            </a:extLst>
          </p:cNvPr>
          <p:cNvSpPr/>
          <p:nvPr/>
        </p:nvSpPr>
        <p:spPr>
          <a:xfrm>
            <a:off x="1386941" y="4628291"/>
            <a:ext cx="1011106" cy="382802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14300" dist="38100" dir="2700000" algn="tl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/>
          </a:p>
        </p:txBody>
      </p:sp>
      <p:sp>
        <p:nvSpPr>
          <p:cNvPr id="51" name="Prostokąt: zaokrąglone rogi 50">
            <a:extLst>
              <a:ext uri="{FF2B5EF4-FFF2-40B4-BE49-F238E27FC236}">
                <a16:creationId xmlns:a16="http://schemas.microsoft.com/office/drawing/2014/main" id="{8189AA38-EE12-44FF-8D48-A5F012F4AB7D}"/>
              </a:ext>
            </a:extLst>
          </p:cNvPr>
          <p:cNvSpPr/>
          <p:nvPr/>
        </p:nvSpPr>
        <p:spPr>
          <a:xfrm>
            <a:off x="3611142" y="1208898"/>
            <a:ext cx="532745" cy="389982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14300" dist="38100" dir="2700000" algn="tl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/>
          </a:p>
        </p:txBody>
      </p:sp>
      <p:sp>
        <p:nvSpPr>
          <p:cNvPr id="52" name="Prostokąt: zaokrąglone rogi 51">
            <a:extLst>
              <a:ext uri="{FF2B5EF4-FFF2-40B4-BE49-F238E27FC236}">
                <a16:creationId xmlns:a16="http://schemas.microsoft.com/office/drawing/2014/main" id="{E6CD4718-D022-40CF-B2C9-05CD8EA31EA7}"/>
              </a:ext>
            </a:extLst>
          </p:cNvPr>
          <p:cNvSpPr/>
          <p:nvPr/>
        </p:nvSpPr>
        <p:spPr>
          <a:xfrm>
            <a:off x="5686346" y="1442791"/>
            <a:ext cx="532745" cy="389982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14300" dist="38100" dir="2700000" algn="tl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/>
          </a:p>
        </p:txBody>
      </p:sp>
      <p:sp>
        <p:nvSpPr>
          <p:cNvPr id="53" name="Prostokąt: zaokrąglone rogi 52">
            <a:extLst>
              <a:ext uri="{FF2B5EF4-FFF2-40B4-BE49-F238E27FC236}">
                <a16:creationId xmlns:a16="http://schemas.microsoft.com/office/drawing/2014/main" id="{8EBA75C7-F642-4612-97BD-C86F0ADA8298}"/>
              </a:ext>
            </a:extLst>
          </p:cNvPr>
          <p:cNvSpPr/>
          <p:nvPr/>
        </p:nvSpPr>
        <p:spPr>
          <a:xfrm>
            <a:off x="1723681" y="1163490"/>
            <a:ext cx="532745" cy="389982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14300" dist="38100" dir="2700000" algn="tl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/>
          </a:p>
        </p:txBody>
      </p:sp>
      <p:cxnSp>
        <p:nvCxnSpPr>
          <p:cNvPr id="54" name="Straight Connector 13">
            <a:extLst>
              <a:ext uri="{FF2B5EF4-FFF2-40B4-BE49-F238E27FC236}">
                <a16:creationId xmlns:a16="http://schemas.microsoft.com/office/drawing/2014/main" id="{1EA54499-38DA-46A6-9DFC-D76229ADF4F9}"/>
              </a:ext>
            </a:extLst>
          </p:cNvPr>
          <p:cNvCxnSpPr>
            <a:cxnSpLocks/>
          </p:cNvCxnSpPr>
          <p:nvPr/>
        </p:nvCxnSpPr>
        <p:spPr>
          <a:xfrm>
            <a:off x="2556934" y="3824297"/>
            <a:ext cx="935152" cy="1416913"/>
          </a:xfrm>
          <a:prstGeom prst="line">
            <a:avLst/>
          </a:prstGeom>
          <a:ln w="76200">
            <a:solidFill>
              <a:srgbClr val="BED3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Oval 17">
            <a:extLst>
              <a:ext uri="{FF2B5EF4-FFF2-40B4-BE49-F238E27FC236}">
                <a16:creationId xmlns:a16="http://schemas.microsoft.com/office/drawing/2014/main" id="{B7D12AA2-BD68-4A61-BD0F-B1AEE7B2B986}"/>
              </a:ext>
            </a:extLst>
          </p:cNvPr>
          <p:cNvSpPr/>
          <p:nvPr/>
        </p:nvSpPr>
        <p:spPr>
          <a:xfrm>
            <a:off x="3147001" y="4875956"/>
            <a:ext cx="759788" cy="730508"/>
          </a:xfrm>
          <a:prstGeom prst="ellipse">
            <a:avLst/>
          </a:prstGeom>
          <a:solidFill>
            <a:srgbClr val="BED350"/>
          </a:solidFill>
          <a:ln w="38100">
            <a:solidFill>
              <a:srgbClr val="BED350"/>
            </a:solidFill>
          </a:ln>
          <a:effectLst>
            <a:outerShdw blurRad="241300" dist="38100" dir="2700000" sx="106000" sy="106000" algn="tl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100" b="1"/>
          </a:p>
        </p:txBody>
      </p:sp>
      <p:sp>
        <p:nvSpPr>
          <p:cNvPr id="56" name="Freeform 55">
            <a:extLst>
              <a:ext uri="{FF2B5EF4-FFF2-40B4-BE49-F238E27FC236}">
                <a16:creationId xmlns:a16="http://schemas.microsoft.com/office/drawing/2014/main" id="{20F76EB9-3178-484D-936E-972A1635BD7B}"/>
              </a:ext>
            </a:extLst>
          </p:cNvPr>
          <p:cNvSpPr/>
          <p:nvPr/>
        </p:nvSpPr>
        <p:spPr>
          <a:xfrm>
            <a:off x="-1531" y="1708359"/>
            <a:ext cx="2642750" cy="3996209"/>
          </a:xfrm>
          <a:custGeom>
            <a:avLst/>
            <a:gdLst/>
            <a:ahLst/>
            <a:cxnLst/>
            <a:rect l="l" t="t" r="r" b="b"/>
            <a:pathLst>
              <a:path w="3294587" h="5795631">
                <a:moveTo>
                  <a:pt x="0" y="0"/>
                </a:moveTo>
                <a:lnTo>
                  <a:pt x="3294587" y="2889259"/>
                </a:lnTo>
                <a:lnTo>
                  <a:pt x="0" y="5795631"/>
                </a:lnTo>
                <a:close/>
              </a:path>
            </a:pathLst>
          </a:custGeom>
          <a:solidFill>
            <a:srgbClr val="ECECEC"/>
          </a:solidFill>
          <a:ln>
            <a:noFill/>
          </a:ln>
          <a:effectLst>
            <a:outerShdw blurRad="584200" dist="38100" dir="2700000" sx="109000" sy="109000" algn="tl" rotWithShape="0">
              <a:prstClr val="black">
                <a:alpha val="3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025"/>
          </a:p>
        </p:txBody>
      </p:sp>
      <p:cxnSp>
        <p:nvCxnSpPr>
          <p:cNvPr id="57" name="Straight Connector 12">
            <a:extLst>
              <a:ext uri="{FF2B5EF4-FFF2-40B4-BE49-F238E27FC236}">
                <a16:creationId xmlns:a16="http://schemas.microsoft.com/office/drawing/2014/main" id="{D09C9344-ABA3-45EB-B0E2-AE42D21C7C50}"/>
              </a:ext>
            </a:extLst>
          </p:cNvPr>
          <p:cNvCxnSpPr>
            <a:cxnSpLocks/>
          </p:cNvCxnSpPr>
          <p:nvPr/>
        </p:nvCxnSpPr>
        <p:spPr>
          <a:xfrm flipV="1">
            <a:off x="2588698" y="2009761"/>
            <a:ext cx="497776" cy="1586538"/>
          </a:xfrm>
          <a:prstGeom prst="line">
            <a:avLst/>
          </a:prstGeom>
          <a:ln w="76200">
            <a:solidFill>
              <a:srgbClr val="BED3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14">
            <a:extLst>
              <a:ext uri="{FF2B5EF4-FFF2-40B4-BE49-F238E27FC236}">
                <a16:creationId xmlns:a16="http://schemas.microsoft.com/office/drawing/2014/main" id="{F00AC7DC-6CB1-4CB4-8CF6-D017FD8A45EB}"/>
              </a:ext>
            </a:extLst>
          </p:cNvPr>
          <p:cNvCxnSpPr>
            <a:cxnSpLocks/>
            <a:endCxn id="60" idx="3"/>
          </p:cNvCxnSpPr>
          <p:nvPr/>
        </p:nvCxnSpPr>
        <p:spPr>
          <a:xfrm flipV="1">
            <a:off x="2315234" y="1958421"/>
            <a:ext cx="2486856" cy="1880468"/>
          </a:xfrm>
          <a:prstGeom prst="line">
            <a:avLst/>
          </a:prstGeom>
          <a:ln w="76200">
            <a:solidFill>
              <a:schemeClr val="accent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15">
            <a:extLst>
              <a:ext uri="{FF2B5EF4-FFF2-40B4-BE49-F238E27FC236}">
                <a16:creationId xmlns:a16="http://schemas.microsoft.com/office/drawing/2014/main" id="{F7FE90EA-27A5-404F-BF0F-47C4034AEC78}"/>
              </a:ext>
            </a:extLst>
          </p:cNvPr>
          <p:cNvCxnSpPr>
            <a:cxnSpLocks/>
          </p:cNvCxnSpPr>
          <p:nvPr/>
        </p:nvCxnSpPr>
        <p:spPr>
          <a:xfrm flipH="1" flipV="1">
            <a:off x="1204527" y="1854464"/>
            <a:ext cx="1147446" cy="1538688"/>
          </a:xfrm>
          <a:prstGeom prst="line">
            <a:avLst/>
          </a:prstGeom>
          <a:ln w="76200">
            <a:solidFill>
              <a:schemeClr val="accent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Oval 17">
            <a:extLst>
              <a:ext uri="{FF2B5EF4-FFF2-40B4-BE49-F238E27FC236}">
                <a16:creationId xmlns:a16="http://schemas.microsoft.com/office/drawing/2014/main" id="{71F214A6-A229-4C0A-8645-7BF30D2EEAC5}"/>
              </a:ext>
            </a:extLst>
          </p:cNvPr>
          <p:cNvSpPr/>
          <p:nvPr/>
        </p:nvSpPr>
        <p:spPr>
          <a:xfrm>
            <a:off x="4682588" y="1286235"/>
            <a:ext cx="816015" cy="787516"/>
          </a:xfrm>
          <a:prstGeom prst="ellipse">
            <a:avLst/>
          </a:prstGeom>
          <a:solidFill>
            <a:srgbClr val="5EBEE4"/>
          </a:solidFill>
          <a:ln w="38100">
            <a:solidFill>
              <a:srgbClr val="5EBEE4"/>
            </a:solidFill>
          </a:ln>
          <a:effectLst>
            <a:outerShdw blurRad="241300" dist="38100" dir="2700000" sx="106000" sy="106000" algn="tl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25"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Oval 20">
            <a:extLst>
              <a:ext uri="{FF2B5EF4-FFF2-40B4-BE49-F238E27FC236}">
                <a16:creationId xmlns:a16="http://schemas.microsoft.com/office/drawing/2014/main" id="{0FF2CBBA-7C84-4104-93F6-70F1E5895E23}"/>
              </a:ext>
            </a:extLst>
          </p:cNvPr>
          <p:cNvSpPr/>
          <p:nvPr/>
        </p:nvSpPr>
        <p:spPr>
          <a:xfrm>
            <a:off x="619873" y="1046787"/>
            <a:ext cx="879936" cy="878531"/>
          </a:xfrm>
          <a:prstGeom prst="ellipse">
            <a:avLst/>
          </a:prstGeom>
          <a:solidFill>
            <a:srgbClr val="5EBEE4"/>
          </a:solidFill>
          <a:ln w="38100">
            <a:solidFill>
              <a:srgbClr val="5EBEE4"/>
            </a:solidFill>
          </a:ln>
          <a:effectLst>
            <a:outerShdw blurRad="241300" dist="38100" dir="2700000" sx="106000" sy="106000" algn="tl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25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3" name="Rectangle 9">
            <a:extLst>
              <a:ext uri="{FF2B5EF4-FFF2-40B4-BE49-F238E27FC236}">
                <a16:creationId xmlns:a16="http://schemas.microsoft.com/office/drawing/2014/main" id="{184A833E-F3C4-495D-8FA2-1746B83CA6D3}"/>
              </a:ext>
            </a:extLst>
          </p:cNvPr>
          <p:cNvSpPr/>
          <p:nvPr/>
        </p:nvSpPr>
        <p:spPr>
          <a:xfrm>
            <a:off x="4832316" y="1483088"/>
            <a:ext cx="487541" cy="374087"/>
          </a:xfrm>
          <a:custGeom>
            <a:avLst/>
            <a:gdLst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2991331 w 3239999"/>
              <a:gd name="connsiteY3" fmla="*/ 2709748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239999" h="3032924">
                <a:moveTo>
                  <a:pt x="1576606" y="2778202"/>
                </a:moveTo>
                <a:cubicBezTo>
                  <a:pt x="1576606" y="2778795"/>
                  <a:pt x="1663394" y="2792670"/>
                  <a:pt x="1663394" y="2778202"/>
                </a:cubicBezTo>
                <a:lnTo>
                  <a:pt x="1663394" y="2776423"/>
                </a:lnTo>
                <a:cubicBezTo>
                  <a:pt x="2185083" y="2605634"/>
                  <a:pt x="2444552" y="2500589"/>
                  <a:pt x="2991331" y="2709748"/>
                </a:cubicBezTo>
                <a:lnTo>
                  <a:pt x="3000856" y="526981"/>
                </a:lnTo>
                <a:lnTo>
                  <a:pt x="2855082" y="526981"/>
                </a:lnTo>
                <a:cubicBezTo>
                  <a:pt x="2857178" y="1175360"/>
                  <a:pt x="2859273" y="1823738"/>
                  <a:pt x="2861369" y="2472117"/>
                </a:cubicBezTo>
                <a:cubicBezTo>
                  <a:pt x="2483869" y="2318121"/>
                  <a:pt x="2052449" y="2439541"/>
                  <a:pt x="1663394" y="2765302"/>
                </a:cubicBezTo>
                <a:lnTo>
                  <a:pt x="1663394" y="526981"/>
                </a:lnTo>
                <a:lnTo>
                  <a:pt x="1663394" y="430441"/>
                </a:lnTo>
                <a:lnTo>
                  <a:pt x="1663394" y="402054"/>
                </a:lnTo>
                <a:cubicBezTo>
                  <a:pt x="1896442" y="149589"/>
                  <a:pt x="2115835" y="2106"/>
                  <a:pt x="2406065" y="22"/>
                </a:cubicBezTo>
                <a:cubicBezTo>
                  <a:pt x="2537987" y="-925"/>
                  <a:pt x="2684544" y="28169"/>
                  <a:pt x="2853673" y="91100"/>
                </a:cubicBezTo>
                <a:cubicBezTo>
                  <a:pt x="2854039" y="204214"/>
                  <a:pt x="2854404" y="317327"/>
                  <a:pt x="2854770" y="430441"/>
                </a:cubicBezTo>
                <a:lnTo>
                  <a:pt x="3120669" y="428517"/>
                </a:lnTo>
                <a:lnTo>
                  <a:pt x="3120669" y="738345"/>
                </a:lnTo>
                <a:lnTo>
                  <a:pt x="3239999" y="738345"/>
                </a:lnTo>
                <a:lnTo>
                  <a:pt x="3239999" y="3032924"/>
                </a:lnTo>
                <a:lnTo>
                  <a:pt x="0" y="3032924"/>
                </a:lnTo>
                <a:lnTo>
                  <a:pt x="0" y="738345"/>
                </a:lnTo>
                <a:lnTo>
                  <a:pt x="102477" y="738345"/>
                </a:lnTo>
                <a:lnTo>
                  <a:pt x="102477" y="428517"/>
                </a:lnTo>
                <a:lnTo>
                  <a:pt x="385229" y="430441"/>
                </a:lnTo>
                <a:cubicBezTo>
                  <a:pt x="385595" y="317327"/>
                  <a:pt x="385960" y="204214"/>
                  <a:pt x="386326" y="91100"/>
                </a:cubicBezTo>
                <a:cubicBezTo>
                  <a:pt x="555455" y="28169"/>
                  <a:pt x="702013" y="-925"/>
                  <a:pt x="833935" y="22"/>
                </a:cubicBezTo>
                <a:cubicBezTo>
                  <a:pt x="1124164" y="2106"/>
                  <a:pt x="1343558" y="149589"/>
                  <a:pt x="1576606" y="402054"/>
                </a:cubicBezTo>
                <a:lnTo>
                  <a:pt x="1576606" y="430441"/>
                </a:lnTo>
                <a:lnTo>
                  <a:pt x="1576606" y="526981"/>
                </a:lnTo>
                <a:lnTo>
                  <a:pt x="1576606" y="2765302"/>
                </a:lnTo>
                <a:cubicBezTo>
                  <a:pt x="1187550" y="2439541"/>
                  <a:pt x="756130" y="2318121"/>
                  <a:pt x="378630" y="2472117"/>
                </a:cubicBezTo>
                <a:lnTo>
                  <a:pt x="384918" y="526981"/>
                </a:lnTo>
                <a:lnTo>
                  <a:pt x="239143" y="526981"/>
                </a:lnTo>
                <a:lnTo>
                  <a:pt x="229618" y="2690698"/>
                </a:lnTo>
                <a:cubicBezTo>
                  <a:pt x="773243" y="2466244"/>
                  <a:pt x="1081748" y="2626096"/>
                  <a:pt x="1576606" y="2776423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25"/>
          </a:p>
        </p:txBody>
      </p:sp>
      <p:sp>
        <p:nvSpPr>
          <p:cNvPr id="64" name="Prostokąt 63">
            <a:extLst>
              <a:ext uri="{FF2B5EF4-FFF2-40B4-BE49-F238E27FC236}">
                <a16:creationId xmlns:a16="http://schemas.microsoft.com/office/drawing/2014/main" id="{25BBF14F-0332-4D10-B590-D09532C9F11B}"/>
              </a:ext>
            </a:extLst>
          </p:cNvPr>
          <p:cNvSpPr/>
          <p:nvPr/>
        </p:nvSpPr>
        <p:spPr>
          <a:xfrm>
            <a:off x="1606465" y="1589002"/>
            <a:ext cx="883739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350" b="1" dirty="0"/>
              <a:t>Artykuły naukowe</a:t>
            </a:r>
          </a:p>
        </p:txBody>
      </p:sp>
      <p:sp>
        <p:nvSpPr>
          <p:cNvPr id="65" name="Parallelogram 15">
            <a:extLst>
              <a:ext uri="{FF2B5EF4-FFF2-40B4-BE49-F238E27FC236}">
                <a16:creationId xmlns:a16="http://schemas.microsoft.com/office/drawing/2014/main" id="{913D0114-755D-4FAC-9D68-93228A448E87}"/>
              </a:ext>
            </a:extLst>
          </p:cNvPr>
          <p:cNvSpPr/>
          <p:nvPr/>
        </p:nvSpPr>
        <p:spPr>
          <a:xfrm rot="16200000">
            <a:off x="754930" y="1161530"/>
            <a:ext cx="583910" cy="625085"/>
          </a:xfrm>
          <a:custGeom>
            <a:avLst/>
            <a:gdLst/>
            <a:ahLst/>
            <a:cxnLst/>
            <a:rect l="l" t="t" r="r" b="b"/>
            <a:pathLst>
              <a:path w="2993176" h="3240001">
                <a:moveTo>
                  <a:pt x="1299907" y="647892"/>
                </a:moveTo>
                <a:lnTo>
                  <a:pt x="665509" y="1620000"/>
                </a:lnTo>
                <a:lnTo>
                  <a:pt x="1299907" y="2592108"/>
                </a:lnTo>
                <a:lnTo>
                  <a:pt x="634398" y="2592108"/>
                </a:lnTo>
                <a:lnTo>
                  <a:pt x="0" y="1620000"/>
                </a:lnTo>
                <a:lnTo>
                  <a:pt x="634398" y="647892"/>
                </a:lnTo>
                <a:close/>
                <a:moveTo>
                  <a:pt x="2993176" y="1620001"/>
                </a:moveTo>
                <a:lnTo>
                  <a:pt x="1913056" y="3240001"/>
                </a:lnTo>
                <a:lnTo>
                  <a:pt x="1782206" y="3043749"/>
                </a:lnTo>
                <a:lnTo>
                  <a:pt x="1110064" y="3043749"/>
                </a:lnTo>
                <a:cubicBezTo>
                  <a:pt x="1089036" y="3096599"/>
                  <a:pt x="1037333" y="3133759"/>
                  <a:pt x="976952" y="3133759"/>
                </a:cubicBezTo>
                <a:cubicBezTo>
                  <a:pt x="923853" y="3133759"/>
                  <a:pt x="877466" y="3105022"/>
                  <a:pt x="854540" y="3061058"/>
                </a:cubicBezTo>
                <a:lnTo>
                  <a:pt x="302383" y="3169763"/>
                </a:lnTo>
                <a:lnTo>
                  <a:pt x="302383" y="2809723"/>
                </a:lnTo>
                <a:lnTo>
                  <a:pt x="854540" y="2918427"/>
                </a:lnTo>
                <a:cubicBezTo>
                  <a:pt x="877466" y="2874463"/>
                  <a:pt x="923853" y="2845727"/>
                  <a:pt x="976952" y="2845727"/>
                </a:cubicBezTo>
                <a:cubicBezTo>
                  <a:pt x="1037333" y="2845727"/>
                  <a:pt x="1089036" y="2882887"/>
                  <a:pt x="1110064" y="2935737"/>
                </a:cubicBezTo>
                <a:lnTo>
                  <a:pt x="1710190" y="2935737"/>
                </a:lnTo>
                <a:lnTo>
                  <a:pt x="832936" y="1620001"/>
                </a:lnTo>
                <a:lnTo>
                  <a:pt x="1913056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025"/>
          </a:p>
        </p:txBody>
      </p:sp>
      <p:sp>
        <p:nvSpPr>
          <p:cNvPr id="66" name="Prostokąt 65">
            <a:extLst>
              <a:ext uri="{FF2B5EF4-FFF2-40B4-BE49-F238E27FC236}">
                <a16:creationId xmlns:a16="http://schemas.microsoft.com/office/drawing/2014/main" id="{975D952B-9970-4C31-868B-A9C3B5A6A68A}"/>
              </a:ext>
            </a:extLst>
          </p:cNvPr>
          <p:cNvSpPr/>
          <p:nvPr/>
        </p:nvSpPr>
        <p:spPr>
          <a:xfrm>
            <a:off x="5794913" y="1409194"/>
            <a:ext cx="2615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>
                <a:solidFill>
                  <a:srgbClr val="5EBEE4"/>
                </a:solidFill>
              </a:rPr>
              <a:t>3</a:t>
            </a:r>
          </a:p>
        </p:txBody>
      </p:sp>
      <p:sp>
        <p:nvSpPr>
          <p:cNvPr id="67" name="Prostokąt 66">
            <a:extLst>
              <a:ext uri="{FF2B5EF4-FFF2-40B4-BE49-F238E27FC236}">
                <a16:creationId xmlns:a16="http://schemas.microsoft.com/office/drawing/2014/main" id="{E768F71A-B887-4A12-96CC-C3FB940CBABB}"/>
              </a:ext>
            </a:extLst>
          </p:cNvPr>
          <p:cNvSpPr/>
          <p:nvPr/>
        </p:nvSpPr>
        <p:spPr>
          <a:xfrm>
            <a:off x="5402308" y="1942752"/>
            <a:ext cx="118096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600" b="1" dirty="0"/>
              <a:t>Monografie</a:t>
            </a:r>
          </a:p>
        </p:txBody>
      </p:sp>
      <p:sp>
        <p:nvSpPr>
          <p:cNvPr id="68" name="Prostokąt 67">
            <a:extLst>
              <a:ext uri="{FF2B5EF4-FFF2-40B4-BE49-F238E27FC236}">
                <a16:creationId xmlns:a16="http://schemas.microsoft.com/office/drawing/2014/main" id="{17CF49E7-C54E-49C4-8E03-148ACD1186DF}"/>
              </a:ext>
            </a:extLst>
          </p:cNvPr>
          <p:cNvSpPr/>
          <p:nvPr/>
        </p:nvSpPr>
        <p:spPr>
          <a:xfrm>
            <a:off x="3509360" y="1637782"/>
            <a:ext cx="1088643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350" b="1" dirty="0"/>
              <a:t>Postery, referaty</a:t>
            </a:r>
          </a:p>
        </p:txBody>
      </p:sp>
      <p:sp>
        <p:nvSpPr>
          <p:cNvPr id="69" name="Prostokąt 68">
            <a:extLst>
              <a:ext uri="{FF2B5EF4-FFF2-40B4-BE49-F238E27FC236}">
                <a16:creationId xmlns:a16="http://schemas.microsoft.com/office/drawing/2014/main" id="{1D331C1F-808F-4D91-9D70-510EA2C0E604}"/>
              </a:ext>
            </a:extLst>
          </p:cNvPr>
          <p:cNvSpPr/>
          <p:nvPr/>
        </p:nvSpPr>
        <p:spPr>
          <a:xfrm>
            <a:off x="3638049" y="1184599"/>
            <a:ext cx="4956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b="1" dirty="0">
                <a:solidFill>
                  <a:srgbClr val="BED350"/>
                </a:solidFill>
              </a:rPr>
              <a:t>22</a:t>
            </a:r>
          </a:p>
        </p:txBody>
      </p:sp>
      <p:sp>
        <p:nvSpPr>
          <p:cNvPr id="70" name="Prostokąt 69">
            <a:extLst>
              <a:ext uri="{FF2B5EF4-FFF2-40B4-BE49-F238E27FC236}">
                <a16:creationId xmlns:a16="http://schemas.microsoft.com/office/drawing/2014/main" id="{2DBDAFA2-DE5D-4486-BE4D-511C07E9CCF0}"/>
              </a:ext>
            </a:extLst>
          </p:cNvPr>
          <p:cNvSpPr/>
          <p:nvPr/>
        </p:nvSpPr>
        <p:spPr>
          <a:xfrm>
            <a:off x="1763340" y="1137133"/>
            <a:ext cx="4956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b="1" dirty="0">
                <a:solidFill>
                  <a:srgbClr val="5EBEE4"/>
                </a:solidFill>
              </a:rPr>
              <a:t>32</a:t>
            </a:r>
          </a:p>
        </p:txBody>
      </p:sp>
      <p:sp>
        <p:nvSpPr>
          <p:cNvPr id="71" name="Oval 20">
            <a:extLst>
              <a:ext uri="{FF2B5EF4-FFF2-40B4-BE49-F238E27FC236}">
                <a16:creationId xmlns:a16="http://schemas.microsoft.com/office/drawing/2014/main" id="{E1D9F246-1E35-4B0D-9FA6-1E6E0D439E0D}"/>
              </a:ext>
            </a:extLst>
          </p:cNvPr>
          <p:cNvSpPr/>
          <p:nvPr/>
        </p:nvSpPr>
        <p:spPr>
          <a:xfrm>
            <a:off x="2650537" y="1496385"/>
            <a:ext cx="822694" cy="839314"/>
          </a:xfrm>
          <a:prstGeom prst="ellipse">
            <a:avLst/>
          </a:prstGeom>
          <a:solidFill>
            <a:srgbClr val="BED350"/>
          </a:solidFill>
          <a:ln w="38100">
            <a:solidFill>
              <a:srgbClr val="BED350"/>
            </a:solidFill>
          </a:ln>
          <a:effectLst>
            <a:outerShdw blurRad="241300" dist="38100" dir="2700000" sx="106000" sy="106000" algn="tl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100" b="1" dirty="0"/>
          </a:p>
        </p:txBody>
      </p:sp>
      <p:sp>
        <p:nvSpPr>
          <p:cNvPr id="72" name="Parallelogram 30">
            <a:extLst>
              <a:ext uri="{FF2B5EF4-FFF2-40B4-BE49-F238E27FC236}">
                <a16:creationId xmlns:a16="http://schemas.microsoft.com/office/drawing/2014/main" id="{D27E7C8E-BF63-4463-B7FC-8E11BED50D06}"/>
              </a:ext>
            </a:extLst>
          </p:cNvPr>
          <p:cNvSpPr/>
          <p:nvPr/>
        </p:nvSpPr>
        <p:spPr>
          <a:xfrm flipH="1">
            <a:off x="2800979" y="1657584"/>
            <a:ext cx="490713" cy="502246"/>
          </a:xfrm>
          <a:custGeom>
            <a:avLst/>
            <a:gdLst/>
            <a:ahLst/>
            <a:cxnLst/>
            <a:rect l="l" t="t" r="r" b="b"/>
            <a:pathLst>
              <a:path w="3240000" h="3248012">
                <a:moveTo>
                  <a:pt x="712553" y="858820"/>
                </a:moveTo>
                <a:cubicBezTo>
                  <a:pt x="727950" y="858820"/>
                  <a:pt x="743348" y="864694"/>
                  <a:pt x="755096" y="876443"/>
                </a:cubicBezTo>
                <a:lnTo>
                  <a:pt x="1193671" y="1315016"/>
                </a:lnTo>
                <a:lnTo>
                  <a:pt x="1509169" y="999517"/>
                </a:lnTo>
                <a:cubicBezTo>
                  <a:pt x="1509517" y="999169"/>
                  <a:pt x="1509868" y="998827"/>
                  <a:pt x="1510414" y="998691"/>
                </a:cubicBezTo>
                <a:lnTo>
                  <a:pt x="1518932" y="988592"/>
                </a:lnTo>
                <a:cubicBezTo>
                  <a:pt x="1531945" y="978263"/>
                  <a:pt x="1547912" y="974188"/>
                  <a:pt x="1563209" y="975946"/>
                </a:cubicBezTo>
                <a:cubicBezTo>
                  <a:pt x="1578505" y="977705"/>
                  <a:pt x="1593131" y="985299"/>
                  <a:pt x="1603459" y="998313"/>
                </a:cubicBezTo>
                <a:lnTo>
                  <a:pt x="1892346" y="1362277"/>
                </a:lnTo>
                <a:lnTo>
                  <a:pt x="2149759" y="1177067"/>
                </a:lnTo>
                <a:lnTo>
                  <a:pt x="2151621" y="1174867"/>
                </a:lnTo>
                <a:cubicBezTo>
                  <a:pt x="2159033" y="1169006"/>
                  <a:pt x="2167397" y="1165168"/>
                  <a:pt x="2176160" y="1163802"/>
                </a:cubicBezTo>
                <a:cubicBezTo>
                  <a:pt x="2177188" y="1163485"/>
                  <a:pt x="2178237" y="1163269"/>
                  <a:pt x="2179375" y="1163558"/>
                </a:cubicBezTo>
                <a:cubicBezTo>
                  <a:pt x="2184768" y="1161771"/>
                  <a:pt x="2190389" y="1161654"/>
                  <a:pt x="2195921" y="1162300"/>
                </a:cubicBezTo>
                <a:cubicBezTo>
                  <a:pt x="2196662" y="1162386"/>
                  <a:pt x="2197402" y="1162487"/>
                  <a:pt x="2198081" y="1162987"/>
                </a:cubicBezTo>
                <a:cubicBezTo>
                  <a:pt x="2202197" y="1163290"/>
                  <a:pt x="2206218" y="1164270"/>
                  <a:pt x="2209739" y="1166702"/>
                </a:cubicBezTo>
                <a:cubicBezTo>
                  <a:pt x="2213116" y="1166857"/>
                  <a:pt x="2216051" y="1168231"/>
                  <a:pt x="2218766" y="1170038"/>
                </a:cubicBezTo>
                <a:cubicBezTo>
                  <a:pt x="2225342" y="1173160"/>
                  <a:pt x="2231151" y="1177875"/>
                  <a:pt x="2235489" y="1184194"/>
                </a:cubicBezTo>
                <a:lnTo>
                  <a:pt x="2236132" y="1184737"/>
                </a:lnTo>
                <a:lnTo>
                  <a:pt x="2236287" y="1184934"/>
                </a:lnTo>
                <a:lnTo>
                  <a:pt x="2238712" y="1187183"/>
                </a:lnTo>
                <a:cubicBezTo>
                  <a:pt x="2239115" y="1187744"/>
                  <a:pt x="2239507" y="1188310"/>
                  <a:pt x="2239574" y="1189090"/>
                </a:cubicBezTo>
                <a:lnTo>
                  <a:pt x="2540580" y="1569705"/>
                </a:lnTo>
                <a:cubicBezTo>
                  <a:pt x="2561191" y="1595768"/>
                  <a:pt x="2556772" y="1633604"/>
                  <a:pt x="2530710" y="1654215"/>
                </a:cubicBezTo>
                <a:cubicBezTo>
                  <a:pt x="2504647" y="1674827"/>
                  <a:pt x="2466811" y="1670408"/>
                  <a:pt x="2446199" y="1644345"/>
                </a:cubicBezTo>
                <a:lnTo>
                  <a:pt x="2177884" y="1305067"/>
                </a:lnTo>
                <a:lnTo>
                  <a:pt x="1934804" y="1479967"/>
                </a:lnTo>
                <a:cubicBezTo>
                  <a:pt x="1927367" y="1485317"/>
                  <a:pt x="1919123" y="1488726"/>
                  <a:pt x="1910598" y="1489881"/>
                </a:cubicBezTo>
                <a:cubicBezTo>
                  <a:pt x="1885257" y="1507791"/>
                  <a:pt x="1850121" y="1502627"/>
                  <a:pt x="1830495" y="1477903"/>
                </a:cubicBezTo>
                <a:lnTo>
                  <a:pt x="1551924" y="1126933"/>
                </a:lnTo>
                <a:lnTo>
                  <a:pt x="1239041" y="1439816"/>
                </a:lnTo>
                <a:cubicBezTo>
                  <a:pt x="1226569" y="1452288"/>
                  <a:pt x="1209983" y="1458139"/>
                  <a:pt x="1193674" y="1456888"/>
                </a:cubicBezTo>
                <a:cubicBezTo>
                  <a:pt x="1177363" y="1458142"/>
                  <a:pt x="1160774" y="1452290"/>
                  <a:pt x="1148301" y="1439816"/>
                </a:cubicBezTo>
                <a:lnTo>
                  <a:pt x="670011" y="961527"/>
                </a:lnTo>
                <a:cubicBezTo>
                  <a:pt x="646515" y="938031"/>
                  <a:pt x="646515" y="899938"/>
                  <a:pt x="670011" y="876442"/>
                </a:cubicBezTo>
                <a:cubicBezTo>
                  <a:pt x="681760" y="864694"/>
                  <a:pt x="697157" y="858820"/>
                  <a:pt x="712553" y="858820"/>
                </a:cubicBezTo>
                <a:close/>
                <a:moveTo>
                  <a:pt x="2790000" y="699581"/>
                </a:moveTo>
                <a:lnTo>
                  <a:pt x="450000" y="699581"/>
                </a:lnTo>
                <a:lnTo>
                  <a:pt x="450000" y="1851581"/>
                </a:lnTo>
                <a:lnTo>
                  <a:pt x="2790000" y="1851581"/>
                </a:lnTo>
                <a:close/>
                <a:moveTo>
                  <a:pt x="2987972" y="519497"/>
                </a:moveTo>
                <a:lnTo>
                  <a:pt x="2987972" y="2031665"/>
                </a:lnTo>
                <a:lnTo>
                  <a:pt x="252028" y="2031665"/>
                </a:lnTo>
                <a:lnTo>
                  <a:pt x="252028" y="519497"/>
                </a:lnTo>
                <a:close/>
                <a:moveTo>
                  <a:pt x="1620000" y="0"/>
                </a:moveTo>
                <a:cubicBezTo>
                  <a:pt x="1540462" y="0"/>
                  <a:pt x="1475984" y="64478"/>
                  <a:pt x="1475984" y="144016"/>
                </a:cubicBezTo>
                <a:lnTo>
                  <a:pt x="1475984" y="267469"/>
                </a:lnTo>
                <a:lnTo>
                  <a:pt x="0" y="267469"/>
                </a:lnTo>
                <a:lnTo>
                  <a:pt x="0" y="2283693"/>
                </a:lnTo>
                <a:lnTo>
                  <a:pt x="852101" y="2283693"/>
                </a:lnTo>
                <a:lnTo>
                  <a:pt x="323771" y="3248012"/>
                </a:lnTo>
                <a:lnTo>
                  <a:pt x="621526" y="3248012"/>
                </a:lnTo>
                <a:lnTo>
                  <a:pt x="1149856" y="2283693"/>
                </a:lnTo>
                <a:lnTo>
                  <a:pt x="2090146" y="2283693"/>
                </a:lnTo>
                <a:lnTo>
                  <a:pt x="2618476" y="3248012"/>
                </a:lnTo>
                <a:lnTo>
                  <a:pt x="2916231" y="3248012"/>
                </a:lnTo>
                <a:lnTo>
                  <a:pt x="2387901" y="2283693"/>
                </a:lnTo>
                <a:lnTo>
                  <a:pt x="3240000" y="2283693"/>
                </a:lnTo>
                <a:lnTo>
                  <a:pt x="3240000" y="267469"/>
                </a:lnTo>
                <a:lnTo>
                  <a:pt x="1764016" y="267469"/>
                </a:lnTo>
                <a:lnTo>
                  <a:pt x="1764016" y="144016"/>
                </a:lnTo>
                <a:cubicBezTo>
                  <a:pt x="1764016" y="64478"/>
                  <a:pt x="1699538" y="0"/>
                  <a:pt x="16200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025"/>
          </a:p>
        </p:txBody>
      </p:sp>
      <p:sp>
        <p:nvSpPr>
          <p:cNvPr id="73" name="Isosceles Triangle 57">
            <a:extLst>
              <a:ext uri="{FF2B5EF4-FFF2-40B4-BE49-F238E27FC236}">
                <a16:creationId xmlns:a16="http://schemas.microsoft.com/office/drawing/2014/main" id="{2A2BB4A3-D510-44CB-A51F-F5ABF9AEB6EF}"/>
              </a:ext>
            </a:extLst>
          </p:cNvPr>
          <p:cNvSpPr/>
          <p:nvPr/>
        </p:nvSpPr>
        <p:spPr>
          <a:xfrm>
            <a:off x="3345347" y="4948327"/>
            <a:ext cx="358551" cy="484749"/>
          </a:xfrm>
          <a:custGeom>
            <a:avLst/>
            <a:gdLst>
              <a:gd name="connsiteX0" fmla="*/ 1148449 w 1346449"/>
              <a:gd name="connsiteY0" fmla="*/ 2457725 h 3249725"/>
              <a:gd name="connsiteX1" fmla="*/ 198001 w 1346449"/>
              <a:gd name="connsiteY1" fmla="*/ 2457725 h 3249725"/>
              <a:gd name="connsiteX2" fmla="*/ 1 w 1346449"/>
              <a:gd name="connsiteY2" fmla="*/ 3249725 h 3249725"/>
              <a:gd name="connsiteX3" fmla="*/ 1346449 w 1346449"/>
              <a:gd name="connsiteY3" fmla="*/ 3249725 h 3249725"/>
              <a:gd name="connsiteX4" fmla="*/ 1148449 w 1346449"/>
              <a:gd name="connsiteY4" fmla="*/ 2457725 h 3249725"/>
              <a:gd name="connsiteX5" fmla="*/ 755186 w 1346449"/>
              <a:gd name="connsiteY5" fmla="*/ 82950 h 3249725"/>
              <a:gd name="connsiteX6" fmla="*/ 734449 w 1346449"/>
              <a:gd name="connsiteY6" fmla="*/ 1314594 h 3249725"/>
              <a:gd name="connsiteX7" fmla="*/ 853246 w 1346449"/>
              <a:gd name="connsiteY7" fmla="*/ 1483214 h 3249725"/>
              <a:gd name="connsiteX8" fmla="*/ 673226 w 1346449"/>
              <a:gd name="connsiteY8" fmla="*/ 1663234 h 3249725"/>
              <a:gd name="connsiteX9" fmla="*/ 493206 w 1346449"/>
              <a:gd name="connsiteY9" fmla="*/ 1483214 h 3249725"/>
              <a:gd name="connsiteX10" fmla="*/ 612000 w 1346449"/>
              <a:gd name="connsiteY10" fmla="*/ 1314595 h 3249725"/>
              <a:gd name="connsiteX11" fmla="*/ 612000 w 1346449"/>
              <a:gd name="connsiteY11" fmla="*/ 0 h 3249725"/>
              <a:gd name="connsiteX12" fmla="*/ 2939 w 1346449"/>
              <a:gd name="connsiteY12" fmla="*/ 1574694 h 3249725"/>
              <a:gd name="connsiteX13" fmla="*/ 0 w 1346449"/>
              <a:gd name="connsiteY13" fmla="*/ 1574694 h 3249725"/>
              <a:gd name="connsiteX14" fmla="*/ 2009 w 1346449"/>
              <a:gd name="connsiteY14" fmla="*/ 1577097 h 3249725"/>
              <a:gd name="connsiteX15" fmla="*/ 0 w 1346449"/>
              <a:gd name="connsiteY15" fmla="*/ 1582292 h 3249725"/>
              <a:gd name="connsiteX16" fmla="*/ 6353 w 1346449"/>
              <a:gd name="connsiteY16" fmla="*/ 1582292 h 3249725"/>
              <a:gd name="connsiteX17" fmla="*/ 273414 w 1346449"/>
              <a:gd name="connsiteY17" fmla="*/ 2376121 h 3249725"/>
              <a:gd name="connsiteX18" fmla="*/ 1091887 w 1346449"/>
              <a:gd name="connsiteY18" fmla="*/ 2366694 h 3249725"/>
              <a:gd name="connsiteX19" fmla="*/ 1340768 w 1346449"/>
              <a:gd name="connsiteY19" fmla="*/ 1582292 h 3249725"/>
              <a:gd name="connsiteX20" fmla="*/ 1346449 w 1346449"/>
              <a:gd name="connsiteY20" fmla="*/ 1582292 h 3249725"/>
              <a:gd name="connsiteX21" fmla="*/ 1344512 w 1346449"/>
              <a:gd name="connsiteY21" fmla="*/ 1577284 h 3249725"/>
              <a:gd name="connsiteX22" fmla="*/ 1346448 w 1346449"/>
              <a:gd name="connsiteY22" fmla="*/ 1574694 h 3249725"/>
              <a:gd name="connsiteX23" fmla="*/ 1343510 w 1346449"/>
              <a:gd name="connsiteY23" fmla="*/ 1574694 h 3249725"/>
              <a:gd name="connsiteX24" fmla="*/ 755186 w 1346449"/>
              <a:gd name="connsiteY24" fmla="*/ 82950 h 3249725"/>
              <a:gd name="connsiteX0" fmla="*/ 1148449 w 1346449"/>
              <a:gd name="connsiteY0" fmla="*/ 2374775 h 3166775"/>
              <a:gd name="connsiteX1" fmla="*/ 198001 w 1346449"/>
              <a:gd name="connsiteY1" fmla="*/ 2374775 h 3166775"/>
              <a:gd name="connsiteX2" fmla="*/ 1 w 1346449"/>
              <a:gd name="connsiteY2" fmla="*/ 3166775 h 3166775"/>
              <a:gd name="connsiteX3" fmla="*/ 1346449 w 1346449"/>
              <a:gd name="connsiteY3" fmla="*/ 3166775 h 3166775"/>
              <a:gd name="connsiteX4" fmla="*/ 1148449 w 1346449"/>
              <a:gd name="connsiteY4" fmla="*/ 2374775 h 3166775"/>
              <a:gd name="connsiteX5" fmla="*/ 755186 w 1346449"/>
              <a:gd name="connsiteY5" fmla="*/ 0 h 3166775"/>
              <a:gd name="connsiteX6" fmla="*/ 734449 w 1346449"/>
              <a:gd name="connsiteY6" fmla="*/ 1231644 h 3166775"/>
              <a:gd name="connsiteX7" fmla="*/ 853246 w 1346449"/>
              <a:gd name="connsiteY7" fmla="*/ 1400264 h 3166775"/>
              <a:gd name="connsiteX8" fmla="*/ 673226 w 1346449"/>
              <a:gd name="connsiteY8" fmla="*/ 1580284 h 3166775"/>
              <a:gd name="connsiteX9" fmla="*/ 493206 w 1346449"/>
              <a:gd name="connsiteY9" fmla="*/ 1400264 h 3166775"/>
              <a:gd name="connsiteX10" fmla="*/ 612000 w 1346449"/>
              <a:gd name="connsiteY10" fmla="*/ 1231645 h 3166775"/>
              <a:gd name="connsiteX11" fmla="*/ 591263 w 1346449"/>
              <a:gd name="connsiteY11" fmla="*/ 10368 h 3166775"/>
              <a:gd name="connsiteX12" fmla="*/ 2939 w 1346449"/>
              <a:gd name="connsiteY12" fmla="*/ 1491744 h 3166775"/>
              <a:gd name="connsiteX13" fmla="*/ 0 w 1346449"/>
              <a:gd name="connsiteY13" fmla="*/ 1491744 h 3166775"/>
              <a:gd name="connsiteX14" fmla="*/ 2009 w 1346449"/>
              <a:gd name="connsiteY14" fmla="*/ 1494147 h 3166775"/>
              <a:gd name="connsiteX15" fmla="*/ 0 w 1346449"/>
              <a:gd name="connsiteY15" fmla="*/ 1499342 h 3166775"/>
              <a:gd name="connsiteX16" fmla="*/ 6353 w 1346449"/>
              <a:gd name="connsiteY16" fmla="*/ 1499342 h 3166775"/>
              <a:gd name="connsiteX17" fmla="*/ 273414 w 1346449"/>
              <a:gd name="connsiteY17" fmla="*/ 2293171 h 3166775"/>
              <a:gd name="connsiteX18" fmla="*/ 1091887 w 1346449"/>
              <a:gd name="connsiteY18" fmla="*/ 2283744 h 3166775"/>
              <a:gd name="connsiteX19" fmla="*/ 1340768 w 1346449"/>
              <a:gd name="connsiteY19" fmla="*/ 1499342 h 3166775"/>
              <a:gd name="connsiteX20" fmla="*/ 1346449 w 1346449"/>
              <a:gd name="connsiteY20" fmla="*/ 1499342 h 3166775"/>
              <a:gd name="connsiteX21" fmla="*/ 1344512 w 1346449"/>
              <a:gd name="connsiteY21" fmla="*/ 1494334 h 3166775"/>
              <a:gd name="connsiteX22" fmla="*/ 1346448 w 1346449"/>
              <a:gd name="connsiteY22" fmla="*/ 1491744 h 3166775"/>
              <a:gd name="connsiteX23" fmla="*/ 1343510 w 1346449"/>
              <a:gd name="connsiteY23" fmla="*/ 1491744 h 3166775"/>
              <a:gd name="connsiteX24" fmla="*/ 755186 w 1346449"/>
              <a:gd name="connsiteY24" fmla="*/ 0 h 3166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346449" h="3166775">
                <a:moveTo>
                  <a:pt x="1148449" y="2374775"/>
                </a:moveTo>
                <a:lnTo>
                  <a:pt x="198001" y="2374775"/>
                </a:lnTo>
                <a:lnTo>
                  <a:pt x="1" y="3166775"/>
                </a:lnTo>
                <a:lnTo>
                  <a:pt x="1346449" y="3166775"/>
                </a:lnTo>
                <a:lnTo>
                  <a:pt x="1148449" y="2374775"/>
                </a:lnTo>
                <a:close/>
                <a:moveTo>
                  <a:pt x="755186" y="0"/>
                </a:moveTo>
                <a:cubicBezTo>
                  <a:pt x="755186" y="438198"/>
                  <a:pt x="734449" y="793446"/>
                  <a:pt x="734449" y="1231644"/>
                </a:cubicBezTo>
                <a:cubicBezTo>
                  <a:pt x="803843" y="1256124"/>
                  <a:pt x="853246" y="1322425"/>
                  <a:pt x="853246" y="1400264"/>
                </a:cubicBezTo>
                <a:cubicBezTo>
                  <a:pt x="853246" y="1499686"/>
                  <a:pt x="772648" y="1580284"/>
                  <a:pt x="673226" y="1580284"/>
                </a:cubicBezTo>
                <a:cubicBezTo>
                  <a:pt x="573804" y="1580284"/>
                  <a:pt x="493206" y="1499686"/>
                  <a:pt x="493206" y="1400264"/>
                </a:cubicBezTo>
                <a:cubicBezTo>
                  <a:pt x="493206" y="1322426"/>
                  <a:pt x="542608" y="1256126"/>
                  <a:pt x="612000" y="1231645"/>
                </a:cubicBezTo>
                <a:lnTo>
                  <a:pt x="591263" y="10368"/>
                </a:lnTo>
                <a:lnTo>
                  <a:pt x="2939" y="1491744"/>
                </a:lnTo>
                <a:lnTo>
                  <a:pt x="0" y="1491744"/>
                </a:lnTo>
                <a:lnTo>
                  <a:pt x="2009" y="1494147"/>
                </a:lnTo>
                <a:lnTo>
                  <a:pt x="0" y="1499342"/>
                </a:lnTo>
                <a:lnTo>
                  <a:pt x="6353" y="1499342"/>
                </a:lnTo>
                <a:cubicBezTo>
                  <a:pt x="274151" y="1797289"/>
                  <a:pt x="320153" y="2031319"/>
                  <a:pt x="273414" y="2293171"/>
                </a:cubicBezTo>
                <a:lnTo>
                  <a:pt x="1091887" y="2283744"/>
                </a:lnTo>
                <a:cubicBezTo>
                  <a:pt x="1035756" y="1984266"/>
                  <a:pt x="1081794" y="1833397"/>
                  <a:pt x="1340768" y="1499342"/>
                </a:cubicBezTo>
                <a:lnTo>
                  <a:pt x="1346449" y="1499342"/>
                </a:lnTo>
                <a:lnTo>
                  <a:pt x="1344512" y="1494334"/>
                </a:lnTo>
                <a:cubicBezTo>
                  <a:pt x="1345124" y="1493447"/>
                  <a:pt x="1345785" y="1492596"/>
                  <a:pt x="1346448" y="1491744"/>
                </a:cubicBezTo>
                <a:lnTo>
                  <a:pt x="1343510" y="1491744"/>
                </a:lnTo>
                <a:cubicBezTo>
                  <a:pt x="1140490" y="966846"/>
                  <a:pt x="958206" y="524898"/>
                  <a:pt x="75518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025" dirty="0"/>
          </a:p>
        </p:txBody>
      </p:sp>
      <p:sp>
        <p:nvSpPr>
          <p:cNvPr id="74" name="Prostokąt 73">
            <a:extLst>
              <a:ext uri="{FF2B5EF4-FFF2-40B4-BE49-F238E27FC236}">
                <a16:creationId xmlns:a16="http://schemas.microsoft.com/office/drawing/2014/main" id="{4B0B7B00-BADF-4E12-AA1E-597DAF5990AE}"/>
              </a:ext>
            </a:extLst>
          </p:cNvPr>
          <p:cNvSpPr/>
          <p:nvPr/>
        </p:nvSpPr>
        <p:spPr>
          <a:xfrm>
            <a:off x="996208" y="5051922"/>
            <a:ext cx="2254178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350" b="1" dirty="0"/>
              <a:t>Publikacji prasowych </a:t>
            </a:r>
          </a:p>
          <a:p>
            <a:pPr algn="ctr"/>
            <a:r>
              <a:rPr lang="pl-PL" sz="1350" b="1" dirty="0"/>
              <a:t>i internetowych</a:t>
            </a:r>
          </a:p>
          <a:p>
            <a:pPr algn="ctr"/>
            <a:r>
              <a:rPr lang="pl-PL" sz="1350" b="1" dirty="0"/>
              <a:t>na temat rozwiązań</a:t>
            </a:r>
          </a:p>
        </p:txBody>
      </p:sp>
      <p:sp>
        <p:nvSpPr>
          <p:cNvPr id="75" name="Prostokąt 74">
            <a:extLst>
              <a:ext uri="{FF2B5EF4-FFF2-40B4-BE49-F238E27FC236}">
                <a16:creationId xmlns:a16="http://schemas.microsoft.com/office/drawing/2014/main" id="{79E567D3-1D78-4EE4-8698-F94A06CD026C}"/>
              </a:ext>
            </a:extLst>
          </p:cNvPr>
          <p:cNvSpPr/>
          <p:nvPr/>
        </p:nvSpPr>
        <p:spPr>
          <a:xfrm>
            <a:off x="1606466" y="4557586"/>
            <a:ext cx="8555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/>
              <a:t>30</a:t>
            </a:r>
          </a:p>
        </p:txBody>
      </p:sp>
      <p:sp>
        <p:nvSpPr>
          <p:cNvPr id="76" name="Oval 16">
            <a:extLst>
              <a:ext uri="{FF2B5EF4-FFF2-40B4-BE49-F238E27FC236}">
                <a16:creationId xmlns:a16="http://schemas.microsoft.com/office/drawing/2014/main" id="{19FCAF37-2C06-447B-85C2-366712C5E56B}"/>
              </a:ext>
            </a:extLst>
          </p:cNvPr>
          <p:cNvSpPr/>
          <p:nvPr/>
        </p:nvSpPr>
        <p:spPr>
          <a:xfrm>
            <a:off x="2041168" y="3258656"/>
            <a:ext cx="1002099" cy="940882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50000"/>
                  <a:tint val="66000"/>
                  <a:satMod val="160000"/>
                </a:schemeClr>
              </a:gs>
              <a:gs pos="50000">
                <a:schemeClr val="bg2">
                  <a:lumMod val="50000"/>
                  <a:tint val="44500"/>
                  <a:satMod val="160000"/>
                </a:schemeClr>
              </a:gs>
              <a:gs pos="100000">
                <a:schemeClr val="bg2">
                  <a:lumMod val="50000"/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25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Block Arc 41">
            <a:extLst>
              <a:ext uri="{FF2B5EF4-FFF2-40B4-BE49-F238E27FC236}">
                <a16:creationId xmlns:a16="http://schemas.microsoft.com/office/drawing/2014/main" id="{36DCD789-FED8-401C-8C81-CF9F331DAB6D}"/>
              </a:ext>
            </a:extLst>
          </p:cNvPr>
          <p:cNvSpPr/>
          <p:nvPr/>
        </p:nvSpPr>
        <p:spPr>
          <a:xfrm>
            <a:off x="5163256" y="3033202"/>
            <a:ext cx="447435" cy="483023"/>
          </a:xfrm>
          <a:custGeom>
            <a:avLst/>
            <a:gdLst/>
            <a:ahLst/>
            <a:cxnLst/>
            <a:rect l="l" t="t" r="r" b="b"/>
            <a:pathLst>
              <a:path w="2844151" h="2880180">
                <a:moveTo>
                  <a:pt x="2390187" y="1502145"/>
                </a:moveTo>
                <a:lnTo>
                  <a:pt x="2844151" y="1530794"/>
                </a:lnTo>
                <a:cubicBezTo>
                  <a:pt x="2804784" y="2154619"/>
                  <a:pt x="2367464" y="2681809"/>
                  <a:pt x="1761650" y="2835749"/>
                </a:cubicBezTo>
                <a:cubicBezTo>
                  <a:pt x="1191486" y="2980631"/>
                  <a:pt x="594633" y="2763755"/>
                  <a:pt x="252983" y="2293680"/>
                </a:cubicBezTo>
                <a:lnTo>
                  <a:pt x="102982" y="2380283"/>
                </a:lnTo>
                <a:lnTo>
                  <a:pt x="104524" y="1603708"/>
                </a:lnTo>
                <a:lnTo>
                  <a:pt x="777828" y="1990661"/>
                </a:lnTo>
                <a:lnTo>
                  <a:pt x="648358" y="2065410"/>
                </a:lnTo>
                <a:cubicBezTo>
                  <a:pt x="886760" y="2358087"/>
                  <a:pt x="1276546" y="2489694"/>
                  <a:pt x="1649627" y="2394891"/>
                </a:cubicBezTo>
                <a:cubicBezTo>
                  <a:pt x="2064076" y="2289577"/>
                  <a:pt x="2363256" y="1928916"/>
                  <a:pt x="2390187" y="1502145"/>
                </a:cubicBezTo>
                <a:close/>
                <a:moveTo>
                  <a:pt x="1424249" y="58"/>
                </a:moveTo>
                <a:cubicBezTo>
                  <a:pt x="1880498" y="-4073"/>
                  <a:pt x="2318325" y="209551"/>
                  <a:pt x="2591169" y="586524"/>
                </a:cubicBezTo>
                <a:lnTo>
                  <a:pt x="2741170" y="499921"/>
                </a:lnTo>
                <a:lnTo>
                  <a:pt x="2739628" y="1276497"/>
                </a:lnTo>
                <a:lnTo>
                  <a:pt x="2066324" y="889544"/>
                </a:lnTo>
                <a:lnTo>
                  <a:pt x="2195793" y="814795"/>
                </a:lnTo>
                <a:cubicBezTo>
                  <a:pt x="1957391" y="522118"/>
                  <a:pt x="1567606" y="390511"/>
                  <a:pt x="1194524" y="485313"/>
                </a:cubicBezTo>
                <a:cubicBezTo>
                  <a:pt x="780075" y="590627"/>
                  <a:pt x="480895" y="951288"/>
                  <a:pt x="453964" y="1378059"/>
                </a:cubicBezTo>
                <a:lnTo>
                  <a:pt x="0" y="1349410"/>
                </a:lnTo>
                <a:cubicBezTo>
                  <a:pt x="39367" y="725585"/>
                  <a:pt x="476687" y="198395"/>
                  <a:pt x="1082501" y="44455"/>
                </a:cubicBezTo>
                <a:cubicBezTo>
                  <a:pt x="1196091" y="15591"/>
                  <a:pt x="1310740" y="1086"/>
                  <a:pt x="1424249" y="5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286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44" algn="l" defTabSz="914286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286" algn="l" defTabSz="914286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429" algn="l" defTabSz="914286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571" algn="l" defTabSz="914286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715" algn="l" defTabSz="914286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857" algn="l" defTabSz="914286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000" algn="l" defTabSz="914286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144" algn="l" defTabSz="914286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025">
              <a:solidFill>
                <a:schemeClr val="tx1"/>
              </a:solidFill>
            </a:endParaRPr>
          </a:p>
        </p:txBody>
      </p:sp>
      <p:sp>
        <p:nvSpPr>
          <p:cNvPr id="45" name="Prostokąt: zaokrąglone rogi 44">
            <a:extLst>
              <a:ext uri="{FF2B5EF4-FFF2-40B4-BE49-F238E27FC236}">
                <a16:creationId xmlns:a16="http://schemas.microsoft.com/office/drawing/2014/main" id="{115CDBCB-5822-4694-A3B5-FFA3C2508187}"/>
              </a:ext>
            </a:extLst>
          </p:cNvPr>
          <p:cNvSpPr/>
          <p:nvPr/>
        </p:nvSpPr>
        <p:spPr>
          <a:xfrm>
            <a:off x="6017508" y="2860347"/>
            <a:ext cx="532745" cy="389982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14300" dist="38100" dir="2700000" algn="tl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/>
          </a:p>
        </p:txBody>
      </p:sp>
      <p:sp>
        <p:nvSpPr>
          <p:cNvPr id="46" name="Prostokąt 45">
            <a:extLst>
              <a:ext uri="{FF2B5EF4-FFF2-40B4-BE49-F238E27FC236}">
                <a16:creationId xmlns:a16="http://schemas.microsoft.com/office/drawing/2014/main" id="{2185FD88-AC70-466A-ABE2-BEB0FDE08BFD}"/>
              </a:ext>
            </a:extLst>
          </p:cNvPr>
          <p:cNvSpPr/>
          <p:nvPr/>
        </p:nvSpPr>
        <p:spPr>
          <a:xfrm>
            <a:off x="5965283" y="3310273"/>
            <a:ext cx="213821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600" b="1" dirty="0"/>
              <a:t>Katalogi </a:t>
            </a:r>
            <a:r>
              <a:rPr lang="pl-PL" sz="1600" b="1" dirty="0" err="1"/>
              <a:t>eko</a:t>
            </a:r>
            <a:r>
              <a:rPr lang="pl-PL" sz="1600" b="1" dirty="0"/>
              <a:t>-rozwiązań</a:t>
            </a:r>
          </a:p>
        </p:txBody>
      </p:sp>
      <p:sp>
        <p:nvSpPr>
          <p:cNvPr id="47" name="Prostokąt 46">
            <a:extLst>
              <a:ext uri="{FF2B5EF4-FFF2-40B4-BE49-F238E27FC236}">
                <a16:creationId xmlns:a16="http://schemas.microsoft.com/office/drawing/2014/main" id="{7A9A53B1-EFA2-4309-B3BD-BD10BDE83261}"/>
              </a:ext>
            </a:extLst>
          </p:cNvPr>
          <p:cNvSpPr/>
          <p:nvPr/>
        </p:nvSpPr>
        <p:spPr>
          <a:xfrm>
            <a:off x="6123317" y="2811748"/>
            <a:ext cx="2615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>
                <a:solidFill>
                  <a:srgbClr val="BED350"/>
                </a:solidFill>
              </a:rPr>
              <a:t>4</a:t>
            </a:r>
          </a:p>
        </p:txBody>
      </p:sp>
      <p:sp>
        <p:nvSpPr>
          <p:cNvPr id="79" name="Prostokąt 78">
            <a:extLst>
              <a:ext uri="{FF2B5EF4-FFF2-40B4-BE49-F238E27FC236}">
                <a16:creationId xmlns:a16="http://schemas.microsoft.com/office/drawing/2014/main" id="{3D6C58EF-F5FB-4893-95EA-4252C5D09056}"/>
              </a:ext>
            </a:extLst>
          </p:cNvPr>
          <p:cNvSpPr/>
          <p:nvPr/>
        </p:nvSpPr>
        <p:spPr>
          <a:xfrm>
            <a:off x="6283880" y="3695675"/>
            <a:ext cx="130869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900" b="1" dirty="0"/>
              <a:t>W branżach:</a:t>
            </a:r>
          </a:p>
          <a:p>
            <a:endParaRPr lang="pl-PL" sz="900" b="1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pl-PL" sz="900" b="1" dirty="0"/>
              <a:t>Budowlanej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pl-PL" sz="900" b="1" dirty="0"/>
              <a:t>Rolno-spożywczej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pl-PL" sz="900" b="1" dirty="0"/>
              <a:t>Chemicznej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pl-PL" sz="900" b="1" dirty="0"/>
              <a:t>Biotechnologicznej</a:t>
            </a:r>
          </a:p>
        </p:txBody>
      </p:sp>
      <p:sp>
        <p:nvSpPr>
          <p:cNvPr id="81" name="Oval 17">
            <a:extLst>
              <a:ext uri="{FF2B5EF4-FFF2-40B4-BE49-F238E27FC236}">
                <a16:creationId xmlns:a16="http://schemas.microsoft.com/office/drawing/2014/main" id="{DD84432D-53D3-402C-B0B6-44F2DE0528F6}"/>
              </a:ext>
            </a:extLst>
          </p:cNvPr>
          <p:cNvSpPr/>
          <p:nvPr/>
        </p:nvSpPr>
        <p:spPr>
          <a:xfrm>
            <a:off x="4710701" y="4628291"/>
            <a:ext cx="759788" cy="730508"/>
          </a:xfrm>
          <a:prstGeom prst="ellipse">
            <a:avLst/>
          </a:prstGeom>
          <a:solidFill>
            <a:srgbClr val="5EBEE4"/>
          </a:solidFill>
          <a:ln w="38100">
            <a:solidFill>
              <a:srgbClr val="5EBEE4"/>
            </a:solidFill>
          </a:ln>
          <a:effectLst>
            <a:outerShdw blurRad="241300" dist="38100" dir="2700000" sx="106000" sy="106000" algn="tl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25">
              <a:latin typeface="Arial" pitchFamily="34" charset="0"/>
              <a:cs typeface="Arial" pitchFamily="34" charset="0"/>
            </a:endParaRPr>
          </a:p>
        </p:txBody>
      </p:sp>
      <p:sp>
        <p:nvSpPr>
          <p:cNvPr id="83" name="Prostokąt: zaokrąglone rogi 82">
            <a:extLst>
              <a:ext uri="{FF2B5EF4-FFF2-40B4-BE49-F238E27FC236}">
                <a16:creationId xmlns:a16="http://schemas.microsoft.com/office/drawing/2014/main" id="{E6B29D96-8FA7-4DD9-985F-55066D16BC3A}"/>
              </a:ext>
            </a:extLst>
          </p:cNvPr>
          <p:cNvSpPr/>
          <p:nvPr/>
        </p:nvSpPr>
        <p:spPr>
          <a:xfrm>
            <a:off x="5613166" y="4737377"/>
            <a:ext cx="532745" cy="389982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14300" dist="38100" dir="2700000" algn="tl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/>
          </a:p>
        </p:txBody>
      </p:sp>
      <p:sp>
        <p:nvSpPr>
          <p:cNvPr id="84" name="Prostokąt 83">
            <a:extLst>
              <a:ext uri="{FF2B5EF4-FFF2-40B4-BE49-F238E27FC236}">
                <a16:creationId xmlns:a16="http://schemas.microsoft.com/office/drawing/2014/main" id="{733A47C6-B7FD-4A5F-BB9B-0B0231E3AA4F}"/>
              </a:ext>
            </a:extLst>
          </p:cNvPr>
          <p:cNvSpPr/>
          <p:nvPr/>
        </p:nvSpPr>
        <p:spPr>
          <a:xfrm>
            <a:off x="5553409" y="5190701"/>
            <a:ext cx="205113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600" b="1" dirty="0"/>
              <a:t>Wykonane ekspertyzy</a:t>
            </a:r>
          </a:p>
        </p:txBody>
      </p:sp>
      <p:sp>
        <p:nvSpPr>
          <p:cNvPr id="85" name="Prostokąt 84">
            <a:extLst>
              <a:ext uri="{FF2B5EF4-FFF2-40B4-BE49-F238E27FC236}">
                <a16:creationId xmlns:a16="http://schemas.microsoft.com/office/drawing/2014/main" id="{D66B1557-36F5-4ECB-9A0F-A008C74E8B9D}"/>
              </a:ext>
            </a:extLst>
          </p:cNvPr>
          <p:cNvSpPr/>
          <p:nvPr/>
        </p:nvSpPr>
        <p:spPr>
          <a:xfrm>
            <a:off x="5645794" y="4695957"/>
            <a:ext cx="5001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>
                <a:solidFill>
                  <a:srgbClr val="5EBEE4"/>
                </a:solidFill>
              </a:rPr>
              <a:t>43</a:t>
            </a:r>
          </a:p>
        </p:txBody>
      </p:sp>
      <p:sp>
        <p:nvSpPr>
          <p:cNvPr id="121" name="Rectangle 7">
            <a:extLst>
              <a:ext uri="{FF2B5EF4-FFF2-40B4-BE49-F238E27FC236}">
                <a16:creationId xmlns:a16="http://schemas.microsoft.com/office/drawing/2014/main" id="{C5985431-BF4D-479C-94CB-13E8C67AF82E}"/>
              </a:ext>
            </a:extLst>
          </p:cNvPr>
          <p:cNvSpPr/>
          <p:nvPr/>
        </p:nvSpPr>
        <p:spPr>
          <a:xfrm>
            <a:off x="4875867" y="4786846"/>
            <a:ext cx="429457" cy="416891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401869" y="2055482"/>
                </a:moveTo>
                <a:lnTo>
                  <a:pt x="869869" y="2055482"/>
                </a:lnTo>
                <a:lnTo>
                  <a:pt x="869869" y="2919482"/>
                </a:lnTo>
                <a:lnTo>
                  <a:pt x="401869" y="2919482"/>
                </a:lnTo>
                <a:close/>
                <a:moveTo>
                  <a:pt x="1121949" y="1695482"/>
                </a:moveTo>
                <a:lnTo>
                  <a:pt x="1589949" y="1695482"/>
                </a:lnTo>
                <a:lnTo>
                  <a:pt x="1589949" y="2919482"/>
                </a:lnTo>
                <a:lnTo>
                  <a:pt x="1121949" y="2919482"/>
                </a:lnTo>
                <a:close/>
                <a:moveTo>
                  <a:pt x="1842029" y="1335482"/>
                </a:moveTo>
                <a:lnTo>
                  <a:pt x="2310029" y="1335482"/>
                </a:lnTo>
                <a:lnTo>
                  <a:pt x="2310029" y="2919482"/>
                </a:lnTo>
                <a:lnTo>
                  <a:pt x="1842029" y="2919482"/>
                </a:lnTo>
                <a:close/>
                <a:moveTo>
                  <a:pt x="2562109" y="975482"/>
                </a:moveTo>
                <a:lnTo>
                  <a:pt x="3030109" y="975482"/>
                </a:lnTo>
                <a:lnTo>
                  <a:pt x="3030109" y="2919482"/>
                </a:lnTo>
                <a:lnTo>
                  <a:pt x="2562109" y="2919482"/>
                </a:lnTo>
                <a:close/>
                <a:moveTo>
                  <a:pt x="2321888" y="224805"/>
                </a:moveTo>
                <a:lnTo>
                  <a:pt x="2880631" y="247420"/>
                </a:lnTo>
                <a:lnTo>
                  <a:pt x="2620844" y="742612"/>
                </a:lnTo>
                <a:lnTo>
                  <a:pt x="2546105" y="613161"/>
                </a:lnTo>
                <a:lnTo>
                  <a:pt x="541555" y="1770488"/>
                </a:lnTo>
                <a:lnTo>
                  <a:pt x="392077" y="1511585"/>
                </a:lnTo>
                <a:lnTo>
                  <a:pt x="2396627" y="354257"/>
                </a:lnTo>
                <a:close/>
                <a:moveTo>
                  <a:pt x="0" y="0"/>
                </a:moveTo>
                <a:lnTo>
                  <a:pt x="180000" y="0"/>
                </a:lnTo>
                <a:lnTo>
                  <a:pt x="180000" y="3059999"/>
                </a:lnTo>
                <a:lnTo>
                  <a:pt x="3240000" y="3059999"/>
                </a:lnTo>
                <a:lnTo>
                  <a:pt x="3240000" y="3239999"/>
                </a:lnTo>
                <a:lnTo>
                  <a:pt x="180000" y="3239999"/>
                </a:lnTo>
                <a:lnTo>
                  <a:pt x="180000" y="3240000"/>
                </a:lnTo>
                <a:lnTo>
                  <a:pt x="0" y="3240000"/>
                </a:lnTo>
                <a:lnTo>
                  <a:pt x="0" y="3239999"/>
                </a:lnTo>
                <a:lnTo>
                  <a:pt x="0" y="305999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025"/>
          </a:p>
        </p:txBody>
      </p:sp>
      <p:pic>
        <p:nvPicPr>
          <p:cNvPr id="62" name="Obraz 61">
            <a:extLst>
              <a:ext uri="{FF2B5EF4-FFF2-40B4-BE49-F238E27FC236}">
                <a16:creationId xmlns:a16="http://schemas.microsoft.com/office/drawing/2014/main" id="{3F8B7AD1-1A4A-4BB1-BF10-2F995F4E6E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180" y="3376204"/>
            <a:ext cx="772111" cy="727850"/>
          </a:xfrm>
          <a:prstGeom prst="rect">
            <a:avLst/>
          </a:prstGeom>
        </p:spPr>
      </p:pic>
      <p:sp>
        <p:nvSpPr>
          <p:cNvPr id="49" name="Prostokąt 48">
            <a:extLst>
              <a:ext uri="{FF2B5EF4-FFF2-40B4-BE49-F238E27FC236}">
                <a16:creationId xmlns:a16="http://schemas.microsoft.com/office/drawing/2014/main" id="{B65E6BED-1C12-4BFE-91DB-A55E499B57E6}"/>
              </a:ext>
            </a:extLst>
          </p:cNvPr>
          <p:cNvSpPr/>
          <p:nvPr/>
        </p:nvSpPr>
        <p:spPr>
          <a:xfrm>
            <a:off x="-164076" y="3466537"/>
            <a:ext cx="225417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500" b="1" dirty="0">
                <a:solidFill>
                  <a:srgbClr val="BED3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Zrównoważona produkcja</a:t>
            </a: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1CA91FBE-DAA2-4DF2-82FD-99DB289C84EB}"/>
              </a:ext>
            </a:extLst>
          </p:cNvPr>
          <p:cNvSpPr/>
          <p:nvPr/>
        </p:nvSpPr>
        <p:spPr>
          <a:xfrm>
            <a:off x="619873" y="197313"/>
            <a:ext cx="79125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/>
              <a:t>https://www.gov.pl/web/rozwoj-technologia/gospodarka-o-obiegu-zamknietym</a:t>
            </a:r>
          </a:p>
        </p:txBody>
      </p:sp>
    </p:spTree>
    <p:extLst>
      <p:ext uri="{BB962C8B-B14F-4D97-AF65-F5344CB8AC3E}">
        <p14:creationId xmlns:p14="http://schemas.microsoft.com/office/powerpoint/2010/main" val="8958454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3430702-2836-4B62-BDE1-0B11BEAF1E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Wskaźniki GOZ </a:t>
            </a:r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52391416-F0C5-450D-BFC2-C4A5ABA0BD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3346" y="1417639"/>
            <a:ext cx="7826770" cy="465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8991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D4052D0-B5DE-43F3-AF13-AE7C77E2D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Wskaźniki</a:t>
            </a:r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2B6EAC50-DCC1-474C-9716-5C152FD3FC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57376" y="1453588"/>
            <a:ext cx="6007172" cy="5015384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2EF88C9A-58BF-41FA-ABAB-61194DD517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919" y="116632"/>
            <a:ext cx="3337227" cy="2255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242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98AB739-290C-4C1A-8F4C-826B3BA8B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176E2108-0021-4B9C-8153-205A36F5A3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0337" y="135359"/>
            <a:ext cx="2671746" cy="3456384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5AFFFA21-A18A-44BF-AB44-7831ACC107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9250" y="116633"/>
            <a:ext cx="2940201" cy="3257717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8DB2ADB2-FF49-4041-A60A-7682607261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5192" y="326453"/>
            <a:ext cx="2629035" cy="1924149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07C5BFD7-9D49-4023-AE40-5D0DD90B07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516" y="3611526"/>
            <a:ext cx="2455722" cy="3129841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4A8342E9-DDD8-4C4B-83C4-338CBA745C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81779" y="4752411"/>
            <a:ext cx="4223141" cy="2105589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39134C15-9F58-463E-9C2D-5C3D9C1463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22768" y="3023593"/>
            <a:ext cx="3284377" cy="1924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0869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904B75B-BF78-4011-B9FA-EFFF9E0D8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287" y="274638"/>
            <a:ext cx="8589513" cy="1143000"/>
          </a:xfrm>
        </p:spPr>
        <p:txBody>
          <a:bodyPr>
            <a:normAutofit/>
          </a:bodyPr>
          <a:lstStyle/>
          <a:p>
            <a:pPr algn="l"/>
            <a:r>
              <a:rPr lang="pl-PL" b="1" dirty="0" err="1"/>
              <a:t>GOZpodarz</a:t>
            </a:r>
            <a:r>
              <a:rPr lang="pl-PL" b="1" dirty="0"/>
              <a:t> 2021</a:t>
            </a:r>
            <a:br>
              <a:rPr lang="pl-PL" dirty="0"/>
            </a:br>
            <a:endParaRPr lang="pl-PL" sz="2200" dirty="0"/>
          </a:p>
        </p:txBody>
      </p:sp>
      <p:sp>
        <p:nvSpPr>
          <p:cNvPr id="10" name="Symbol zastępczy zawartości 9">
            <a:extLst>
              <a:ext uri="{FF2B5EF4-FFF2-40B4-BE49-F238E27FC236}">
                <a16:creationId xmlns:a16="http://schemas.microsoft.com/office/drawing/2014/main" id="{CB772BAF-6DC0-4970-A716-38A9DE611AEB}"/>
              </a:ext>
            </a:extLst>
          </p:cNvPr>
          <p:cNvSpPr>
            <a:spLocks noGrp="1"/>
          </p:cNvSpPr>
          <p:nvPr>
            <p:ph idx="1"/>
          </p:nvPr>
        </p:nvSpPr>
        <p:spPr>
          <a:xfrm flipH="1" flipV="1">
            <a:off x="4784143" y="785233"/>
            <a:ext cx="4032447" cy="1117657"/>
          </a:xfrm>
        </p:spPr>
        <p:txBody>
          <a:bodyPr>
            <a:normAutofit/>
          </a:bodyPr>
          <a:lstStyle/>
          <a:p>
            <a:endParaRPr lang="pl-PL" dirty="0"/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CDC3330F-2A16-4B61-B55E-B9D0C285B8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3968" y="191194"/>
            <a:ext cx="4762745" cy="1847945"/>
          </a:xfrm>
          <a:prstGeom prst="rect">
            <a:avLst/>
          </a:prstGeom>
        </p:spPr>
      </p:pic>
      <p:sp>
        <p:nvSpPr>
          <p:cNvPr id="14" name="Prostokąt 13">
            <a:extLst>
              <a:ext uri="{FF2B5EF4-FFF2-40B4-BE49-F238E27FC236}">
                <a16:creationId xmlns:a16="http://schemas.microsoft.com/office/drawing/2014/main" id="{7B1BFB21-71AC-4385-9333-2AD83FFB5A20}"/>
              </a:ext>
            </a:extLst>
          </p:cNvPr>
          <p:cNvSpPr/>
          <p:nvPr/>
        </p:nvSpPr>
        <p:spPr>
          <a:xfrm>
            <a:off x="154248" y="4080198"/>
            <a:ext cx="866868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>
                <a:solidFill>
                  <a:srgbClr val="008000"/>
                </a:solidFill>
              </a:rPr>
              <a:t>II kategoria „Popularyzacja praktyk GOZ” - </a:t>
            </a:r>
            <a:r>
              <a:rPr lang="pl-PL" dirty="0"/>
              <a:t>warmińsko-mazurskie </a:t>
            </a:r>
          </a:p>
          <a:p>
            <a:r>
              <a:rPr lang="pl-PL" dirty="0"/>
              <a:t>I miejsce: </a:t>
            </a:r>
            <a:r>
              <a:rPr lang="pl-PL" b="1" dirty="0"/>
              <a:t>OSI Food Solutions Poland Sp. z o.o.</a:t>
            </a:r>
            <a:r>
              <a:rPr lang="pl-PL" dirty="0"/>
              <a:t> za projekt </a:t>
            </a:r>
            <a:r>
              <a:rPr lang="pl-PL" b="1" dirty="0"/>
              <a:t>„Zrównoważony rozwój w OSI”</a:t>
            </a:r>
            <a:r>
              <a:rPr lang="pl-PL" dirty="0"/>
              <a:t>. Racjonalne wykorzystanie zasobów oraz świadomość oddziaływania na środowisko. - Firma przez wiele lat zbudowała bezpieczny łańcuch dostaw, poprzez ścisłą współpracę z wybranymi dostawcami mięsa wołowego. </a:t>
            </a:r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32CC2CFC-5A30-40C7-93FE-22AAA65B9FC6}"/>
              </a:ext>
            </a:extLst>
          </p:cNvPr>
          <p:cNvSpPr/>
          <p:nvPr/>
        </p:nvSpPr>
        <p:spPr>
          <a:xfrm>
            <a:off x="223797" y="1700808"/>
            <a:ext cx="874069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>
                <a:solidFill>
                  <a:srgbClr val="008000"/>
                </a:solidFill>
              </a:rPr>
              <a:t>I</a:t>
            </a:r>
            <a:r>
              <a:rPr lang="pl-PL" sz="16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kategoria „Wdrożenie praktyk GOZ” - </a:t>
            </a:r>
            <a:r>
              <a:rPr lang="pl-PL" sz="1600" dirty="0"/>
              <a:t>warmińsko-mazurskie </a:t>
            </a:r>
            <a:endParaRPr lang="pl-P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I miejsce: </a:t>
            </a:r>
            <a:r>
              <a:rPr lang="pl-PL" sz="1600" b="1" dirty="0">
                <a:latin typeface="Arial" panose="020B0604020202020204" pitchFamily="34" charset="0"/>
                <a:cs typeface="Arial" panose="020B0604020202020204" pitchFamily="34" charset="0"/>
              </a:rPr>
              <a:t>Elbląskie Stowarzyszenie Wspierania Inicjatyw Pozarządowych</a:t>
            </a: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 za projekt </a:t>
            </a:r>
            <a:r>
              <a:rPr lang="pl-PL" sz="1600" b="1" dirty="0">
                <a:latin typeface="Arial" panose="020B0604020202020204" pitchFamily="34" charset="0"/>
                <a:cs typeface="Arial" panose="020B0604020202020204" pitchFamily="34" charset="0"/>
              </a:rPr>
              <a:t>„Sklep Społeczny pod Cisem”</a:t>
            </a: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. Interesujący model biznesowy GOZ na poziomie sklepu społecznego, który możliwy jest do rozpowszechnienia na szerszą skalę.</a:t>
            </a:r>
          </a:p>
          <a:p>
            <a:r>
              <a:rPr lang="pl-PL" sz="1600" b="1" dirty="0">
                <a:latin typeface="Arial" panose="020B0604020202020204" pitchFamily="34" charset="0"/>
                <a:cs typeface="Arial" panose="020B0604020202020204" pitchFamily="34" charset="0"/>
              </a:rPr>
              <a:t>Strefa Targes.pl</a:t>
            </a: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,  unikalne produkty Warmii i Mazur, </a:t>
            </a:r>
          </a:p>
          <a:p>
            <a:r>
              <a:rPr lang="pl-PL" sz="1600" b="1" dirty="0">
                <a:latin typeface="Arial" panose="020B0604020202020204" pitchFamily="34" charset="0"/>
                <a:cs typeface="Arial" panose="020B0604020202020204" pitchFamily="34" charset="0"/>
              </a:rPr>
              <a:t>Strefa Charytatywna - </a:t>
            </a: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dochód ze sprzedaży przeznaczany jest na pomoc potrzebującym,</a:t>
            </a:r>
          </a:p>
          <a:p>
            <a:r>
              <a:rPr lang="pl-PL" sz="1600" b="1" dirty="0">
                <a:latin typeface="Arial" panose="020B0604020202020204" pitchFamily="34" charset="0"/>
                <a:cs typeface="Arial" panose="020B0604020202020204" pitchFamily="34" charset="0"/>
              </a:rPr>
              <a:t>Strefa Rzeczy Używanych - </a:t>
            </a: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dajemy drugie życie rzeczom. </a:t>
            </a:r>
          </a:p>
          <a:p>
            <a:r>
              <a:rPr lang="pl-PL" sz="1600" b="1" dirty="0">
                <a:latin typeface="Arial" panose="020B0604020202020204" pitchFamily="34" charset="0"/>
                <a:cs typeface="Arial" panose="020B0604020202020204" pitchFamily="34" charset="0"/>
              </a:rPr>
              <a:t>Kawiarnia pod Cisem - </a:t>
            </a: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pracownie krawiecka i stolarska,</a:t>
            </a:r>
          </a:p>
          <a:p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600" b="1" dirty="0">
                <a:latin typeface="Arial" panose="020B0604020202020204" pitchFamily="34" charset="0"/>
                <a:cs typeface="Arial" panose="020B0604020202020204" pitchFamily="34" charset="0"/>
              </a:rPr>
              <a:t>Hostel pod Cisem</a:t>
            </a: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 – pięć pokoi i ogólnodostępna kuchnia.</a:t>
            </a:r>
          </a:p>
          <a:p>
            <a:r>
              <a:rPr lang="pl-PL" dirty="0"/>
              <a:t>  -  -</a:t>
            </a:r>
          </a:p>
        </p:txBody>
      </p:sp>
      <p:sp>
        <p:nvSpPr>
          <p:cNvPr id="16" name="Prostokąt 15">
            <a:extLst>
              <a:ext uri="{FF2B5EF4-FFF2-40B4-BE49-F238E27FC236}">
                <a16:creationId xmlns:a16="http://schemas.microsoft.com/office/drawing/2014/main" id="{5C5CDDBE-B860-41AB-89F2-FCAD061EA4A6}"/>
              </a:ext>
            </a:extLst>
          </p:cNvPr>
          <p:cNvSpPr/>
          <p:nvPr/>
        </p:nvSpPr>
        <p:spPr>
          <a:xfrm>
            <a:off x="179512" y="5626777"/>
            <a:ext cx="89644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>
                <a:solidFill>
                  <a:srgbClr val="008000"/>
                </a:solidFill>
              </a:rPr>
              <a:t>Wyróżnienia w II Kategorii „Popularyzacja praktyk GOZ”:</a:t>
            </a:r>
            <a:endParaRPr lang="pl-PL" dirty="0"/>
          </a:p>
          <a:p>
            <a:pPr>
              <a:buFont typeface="Arial" panose="020B0604020202020204" pitchFamily="34" charset="0"/>
              <a:buChar char="•"/>
            </a:pPr>
            <a:r>
              <a:rPr lang="pl-PL" b="1" dirty="0"/>
              <a:t>Klaster Gospodarki Odpadowej i Recyklingu – Krajowy Klaster Kluczowy</a:t>
            </a:r>
            <a:r>
              <a:rPr lang="pl-PL" dirty="0"/>
              <a:t> za Koalicję na rzecz recyklingu tworzyw sztucznych. Całokształt działań na rzecz popularyzacji GOZ.</a:t>
            </a:r>
          </a:p>
        </p:txBody>
      </p:sp>
      <p:sp>
        <p:nvSpPr>
          <p:cNvPr id="17" name="Prostokąt 16">
            <a:extLst>
              <a:ext uri="{FF2B5EF4-FFF2-40B4-BE49-F238E27FC236}">
                <a16:creationId xmlns:a16="http://schemas.microsoft.com/office/drawing/2014/main" id="{F31E83AA-0415-4312-B766-515DF4C02D13}"/>
              </a:ext>
            </a:extLst>
          </p:cNvPr>
          <p:cNvSpPr/>
          <p:nvPr/>
        </p:nvSpPr>
        <p:spPr>
          <a:xfrm>
            <a:off x="2054958" y="1159395"/>
            <a:ext cx="16675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/>
              <a:t>#</a:t>
            </a:r>
            <a:r>
              <a:rPr lang="pl-PL" b="1" dirty="0" err="1"/>
              <a:t>GOZchallenge</a:t>
            </a:r>
            <a:r>
              <a:rPr lang="pl-PL" b="1" dirty="0"/>
              <a:t> 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1665990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C9BC629-392A-4FCA-9333-655DCEFEA4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2CDC109-D4C8-4375-A4AC-79252D0051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4690864" cy="4525963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pl-PL" dirty="0"/>
              <a:t>https://greenoffshoretech.com/call-for-proposals/</a:t>
            </a:r>
          </a:p>
          <a:p>
            <a:pPr marL="0" indent="0" algn="ctr">
              <a:buNone/>
            </a:pPr>
            <a:endParaRPr lang="pl-PL" dirty="0"/>
          </a:p>
          <a:p>
            <a:pPr marL="0" indent="0" algn="ctr">
              <a:buNone/>
            </a:pPr>
            <a:endParaRPr lang="pl-PL" dirty="0"/>
          </a:p>
          <a:p>
            <a:pPr marL="0" indent="0" algn="ctr">
              <a:buNone/>
            </a:pPr>
            <a:endParaRPr lang="pl-PL" dirty="0"/>
          </a:p>
          <a:p>
            <a:pPr marL="0" indent="0" algn="ctr">
              <a:buNone/>
            </a:pPr>
            <a:endParaRPr lang="pl-PL" dirty="0"/>
          </a:p>
          <a:p>
            <a:pPr marL="0" indent="0">
              <a:buNone/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		Dziękuję </a:t>
            </a:r>
          </a:p>
          <a:p>
            <a:pPr marL="0" indent="0">
              <a:buNone/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	kulczycka@meeri.pl</a:t>
            </a:r>
          </a:p>
          <a:p>
            <a:endParaRPr lang="pl-PL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642BA725-0FB4-479F-AFE2-D6E1619254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32145" y="2685328"/>
            <a:ext cx="1768218" cy="3623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FF68F8B8-B094-4410-9BE2-A3753E83BE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283856"/>
            <a:ext cx="4431918" cy="1080119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3694A3BD-2A57-488D-9C13-AB29445508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5696" y="3212976"/>
            <a:ext cx="2172264" cy="1080120"/>
          </a:xfrm>
          <a:prstGeom prst="rect">
            <a:avLst/>
          </a:prstGeom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AAE1FB3E-C4B4-460D-96CC-31ABAB52D023}"/>
              </a:ext>
            </a:extLst>
          </p:cNvPr>
          <p:cNvSpPr/>
          <p:nvPr/>
        </p:nvSpPr>
        <p:spPr>
          <a:xfrm>
            <a:off x="5984449" y="1682151"/>
            <a:ext cx="26746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dirty="0" err="1"/>
              <a:t>BattValue</a:t>
            </a: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28421617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2940D39-C7BD-4EAE-89B1-9F5828038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4000" b="1" dirty="0"/>
              <a:t>„Zasoby nie odpady”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157E02C-FDF9-4675-89DD-D4B1D615A4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3035C990-8BB1-4E42-A1B6-244A1D52D1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027" y="1388195"/>
            <a:ext cx="8753397" cy="4620370"/>
          </a:xfrm>
          <a:prstGeom prst="rect">
            <a:avLst/>
          </a:prstGeom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3E3A77D1-4217-4AE5-9B4E-0C7932FD710C}"/>
              </a:ext>
            </a:extLst>
          </p:cNvPr>
          <p:cNvSpPr/>
          <p:nvPr/>
        </p:nvSpPr>
        <p:spPr>
          <a:xfrm>
            <a:off x="477926" y="5847060"/>
            <a:ext cx="8229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/>
              <a:t>https://rsi.podkarpackie.pl/wp-content/uploads/2021/11/Gospodarka-Obiegu-Zamknietego-w-przedsiebiorstwach-wojewodztwa-podkarpackiego-raport-koncowy.pdf</a:t>
            </a:r>
          </a:p>
        </p:txBody>
      </p:sp>
    </p:spTree>
    <p:extLst>
      <p:ext uri="{BB962C8B-B14F-4D97-AF65-F5344CB8AC3E}">
        <p14:creationId xmlns:p14="http://schemas.microsoft.com/office/powerpoint/2010/main" val="40127019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5254" y="254291"/>
            <a:ext cx="8813492" cy="643317"/>
          </a:xfrm>
        </p:spPr>
        <p:txBody>
          <a:bodyPr>
            <a:noAutofit/>
          </a:bodyPr>
          <a:lstStyle/>
          <a:p>
            <a:r>
              <a:rPr lang="pl-PL" b="1" dirty="0"/>
              <a:t>Zużycia zasobów na świecie</a:t>
            </a:r>
            <a:endParaRPr lang="pl-PL" b="1" dirty="0">
              <a:latin typeface="+mn-lt"/>
            </a:endParaRPr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1"/>
          </p:nvPr>
        </p:nvSpPr>
        <p:spPr>
          <a:xfrm>
            <a:off x="25283" y="1196752"/>
            <a:ext cx="5148064" cy="5976664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Od 1970 r. wykorzystanie zasobów potroiło się, w tym nastąpił pięciokrotny wzrost zużycia surowców niemetalicznych i 45% wzrost zużycia paliw kopalnych </a:t>
            </a:r>
          </a:p>
          <a:p>
            <a:pPr>
              <a:spcBef>
                <a:spcPts val="0"/>
              </a:spcBef>
            </a:pP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 Do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2060</a:t>
            </a: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 całkowite zużycie surowców może się podwoić osiągając poziom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190 </a:t>
            </a: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mld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ton (</a:t>
            </a: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obecnie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92 </a:t>
            </a: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mld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powodując 43% wzrost emisji gazów cieplarnianych GHG.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spcBef>
                <a:spcPts val="0"/>
              </a:spcBef>
            </a:pP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Wydobycie i przeróbka surowców, paliw i żywności przyczynia się do połowy całkowitej emisji GHG i w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90</a:t>
            </a: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% wpływa na straty wody i bioróżnorodności.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pl-PL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W ciągu ostatnich 50 lat nastąpił dwukrotny wzrost ludności a PKB wzrósł 4 krotnie natomiast roczne zużycie surowców to wzrost poziomu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27 </a:t>
            </a: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mld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ton</a:t>
            </a: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 do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92 </a:t>
            </a: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mld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ton</a:t>
            </a: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spcBef>
                <a:spcPts val="0"/>
              </a:spcBef>
            </a:pPr>
            <a:r>
              <a:rPr lang="pl-PL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https://www.resourcepanel.org/reports/global-resources-outlook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8144" y="877430"/>
            <a:ext cx="2571750" cy="771525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1428" y="1891110"/>
            <a:ext cx="3145181" cy="1294393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65FC773B-D70B-455B-833D-5F1C97528C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0712" y="3573016"/>
            <a:ext cx="3988005" cy="292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1922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2D956A0-F452-4785-B71F-232AE7EFC1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4000" b="1" dirty="0"/>
              <a:t>ING - mity GOZ (2019)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792FA91-203F-45A8-A89E-00444FEF17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1411167"/>
            <a:ext cx="8784976" cy="3241970"/>
          </a:xfrm>
        </p:spPr>
        <p:txBody>
          <a:bodyPr>
            <a:noAutofit/>
          </a:bodyPr>
          <a:lstStyle/>
          <a:p>
            <a:pPr marL="514350" indent="-514350">
              <a:buAutoNum type="arabicPeriod"/>
            </a:pP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GOZ to moda, która szybko przeminie</a:t>
            </a:r>
          </a:p>
          <a:p>
            <a:pPr marL="514350" indent="-514350">
              <a:buAutoNum type="arabicPeriod"/>
            </a:pP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GOZ się nie opłaca</a:t>
            </a:r>
          </a:p>
          <a:p>
            <a:pPr marL="514350" indent="-514350">
              <a:buAutoNum type="arabicPeriod"/>
            </a:pP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W GOZ chodzi głównie o recykling</a:t>
            </a:r>
          </a:p>
          <a:p>
            <a:pPr marL="514350" indent="-514350">
              <a:buAutoNum type="arabicPeriod"/>
            </a:pP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Zwolennicy  GOZ postulują bezwzględną eliminację plastiku</a:t>
            </a:r>
          </a:p>
          <a:p>
            <a:pPr marL="514350" indent="-514350">
              <a:buAutoNum type="arabicPeriod"/>
            </a:pP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GOZ wymaga przede wszystkim zmian</a:t>
            </a:r>
            <a:b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nawyków konsumenckich</a:t>
            </a:r>
          </a:p>
          <a:p>
            <a:pPr marL="514350" indent="-514350">
              <a:buAutoNum type="arabicPeriod"/>
            </a:pP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Ludzie nie zmienią swoich nawyków, na przykład co do naprawiania sprzętów</a:t>
            </a:r>
          </a:p>
          <a:p>
            <a:pPr marL="514350" indent="-514350">
              <a:buAutoNum type="arabicPeriod"/>
            </a:pP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Polska odstaje od innych krajów we wdrażaniu GOZ</a:t>
            </a:r>
          </a:p>
          <a:p>
            <a:pPr marL="514350" indent="-514350">
              <a:buAutoNum type="arabicPeriod"/>
            </a:pP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Unia Europejska jest osamotniona w budowaniu GOZ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78D56826-B9D0-46CE-9FB5-AEA218D6C7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7135" y="4653136"/>
            <a:ext cx="3912008" cy="2002234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1F5B38B8-E958-4535-921A-A3DF16EC68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925" y="4801188"/>
            <a:ext cx="2808312" cy="1854182"/>
          </a:xfrm>
          <a:prstGeom prst="rect">
            <a:avLst/>
          </a:prstGeom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C7C0F1E3-036C-4B3B-B567-9E4096E2E442}"/>
              </a:ext>
            </a:extLst>
          </p:cNvPr>
          <p:cNvSpPr/>
          <p:nvPr/>
        </p:nvSpPr>
        <p:spPr>
          <a:xfrm>
            <a:off x="3275856" y="6511658"/>
            <a:ext cx="4400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/>
              <a:t>https://www.ing.pl/_fileserver/item/dagex8r</a:t>
            </a:r>
          </a:p>
        </p:txBody>
      </p:sp>
    </p:spTree>
    <p:extLst>
      <p:ext uri="{BB962C8B-B14F-4D97-AF65-F5344CB8AC3E}">
        <p14:creationId xmlns:p14="http://schemas.microsoft.com/office/powerpoint/2010/main" val="1040478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ytuł 1">
            <a:extLst>
              <a:ext uri="{FF2B5EF4-FFF2-40B4-BE49-F238E27FC236}">
                <a16:creationId xmlns:a16="http://schemas.microsoft.com/office/drawing/2014/main" id="{D15BFC04-0E61-4CEF-965C-8A6706E5B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pPr>
              <a:defRPr/>
            </a:pPr>
            <a:r>
              <a:rPr lang="pl-PL" altLang="pl-PL" b="1" dirty="0"/>
              <a:t>GOZ w Polsce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67129C4-97E6-4960-8B9E-1C882A24EB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052513"/>
            <a:ext cx="5328592" cy="3129767"/>
          </a:xfrm>
        </p:spPr>
        <p:txBody>
          <a:bodyPr>
            <a:noAutofit/>
          </a:bodyPr>
          <a:lstStyle/>
          <a:p>
            <a:pPr marL="68580" indent="0">
              <a:buFont typeface="Arial" panose="020B0604020202020204" pitchFamily="34" charset="0"/>
              <a:buNone/>
              <a:defRPr/>
            </a:pP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GOZ to model gospodarczy, w którym – przy zachowaniu warunku wydajności – spełnione są następujące podstawowe założenia:</a:t>
            </a:r>
          </a:p>
          <a:p>
            <a:pPr>
              <a:defRPr/>
            </a:pP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a) wartość dodana surowców/zasobów, materiałów i produktów jest maksymalizowana</a:t>
            </a:r>
          </a:p>
          <a:p>
            <a:pPr>
              <a:defRPr/>
            </a:pP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b) ilość wytwarzanych odpadów jest minimalizowana, a powstające odpady są zagospodarowywane zgodnie z hierarchią sposobów postępowania z odpadami (zapobieganie powstawaniu odpadów, przygotowywanie do ponownego użycia, recykling, inne sposoby odzysku, unieszkodliwienie.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A1413FC3-994F-4CD8-BD46-C9B22F188E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4578" y="4307933"/>
            <a:ext cx="2984214" cy="2102139"/>
          </a:xfrm>
          <a:prstGeom prst="rect">
            <a:avLst/>
          </a:prstGeom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id="{8228D727-9251-4D39-BC1A-5653D79BDC67}"/>
              </a:ext>
            </a:extLst>
          </p:cNvPr>
          <p:cNvSpPr/>
          <p:nvPr/>
        </p:nvSpPr>
        <p:spPr>
          <a:xfrm>
            <a:off x="4572000" y="6410072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1400" dirty="0"/>
              <a:t>https://wielkitest.tvp.pl/44522660/gospodarka-o-obiegu-zamknietym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4F5FA406-D90B-4B36-B14D-C8FDF294B1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0491" y="136744"/>
            <a:ext cx="2224641" cy="298482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E83B389A-B115-4720-BA3B-F7D47CEFA7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252" y="3999070"/>
            <a:ext cx="5220072" cy="2310297"/>
          </a:xfrm>
          <a:prstGeom prst="rect">
            <a:avLst/>
          </a:prstGeom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id="{30180CA9-6652-4CBA-988F-423B6AFD409C}"/>
              </a:ext>
            </a:extLst>
          </p:cNvPr>
          <p:cNvSpPr/>
          <p:nvPr/>
        </p:nvSpPr>
        <p:spPr>
          <a:xfrm>
            <a:off x="5959336" y="3500460"/>
            <a:ext cx="31846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200" dirty="0"/>
              <a:t>https://www.gov.pl/web/rozwoj-technologia/gospodarka-o-obiegu-zamknietym</a:t>
            </a: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97C5BAB5-190B-4ED9-8273-510B388FD356}"/>
              </a:ext>
            </a:extLst>
          </p:cNvPr>
          <p:cNvSpPr/>
          <p:nvPr/>
        </p:nvSpPr>
        <p:spPr>
          <a:xfrm>
            <a:off x="251520" y="6454017"/>
            <a:ext cx="25585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/>
              <a:t>http://circularhotspot.pl/</a:t>
            </a:r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3AFE6EF-6E88-4B67-97F8-0CB59B5CC2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pl-PL" b="1" dirty="0"/>
              <a:t>GOZ a strategie rozwoju w Polsce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732222F-7153-4087-A947-8A00298275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68413"/>
            <a:ext cx="8374063" cy="5589587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pl-PL" sz="2200" b="1" dirty="0">
                <a:latin typeface="Arial" panose="020B0604020202020204" pitchFamily="34" charset="0"/>
                <a:cs typeface="Arial" panose="020B0604020202020204" pitchFamily="34" charset="0"/>
              </a:rPr>
              <a:t>Polityka Ekologiczna Państwa </a:t>
            </a:r>
          </a:p>
          <a:p>
            <a:pPr marL="358775" indent="0">
              <a:buFont typeface="Wingdings 2" panose="05020102010507070707" pitchFamily="18" charset="2"/>
              <a:buNone/>
              <a:defRPr/>
            </a:pPr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1. Wspieranie przejścia gospodarki w kierunku niskoemisyjnym </a:t>
            </a:r>
          </a:p>
          <a:p>
            <a:pPr marL="358775" indent="0">
              <a:buFont typeface="Wingdings 2" panose="05020102010507070707" pitchFamily="18" charset="2"/>
              <a:buNone/>
              <a:defRPr/>
            </a:pPr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2. Gospodarka o obiegu zamkniętym </a:t>
            </a:r>
          </a:p>
          <a:p>
            <a:pPr marL="358775" indent="0">
              <a:buFont typeface="Wingdings 2" panose="05020102010507070707" pitchFamily="18" charset="2"/>
              <a:buNone/>
              <a:defRPr/>
            </a:pPr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3. Zielone technologie i </a:t>
            </a:r>
            <a:r>
              <a:rPr lang="pl-PL" sz="2200" dirty="0" err="1">
                <a:latin typeface="Arial" panose="020B0604020202020204" pitchFamily="34" charset="0"/>
                <a:cs typeface="Arial" panose="020B0604020202020204" pitchFamily="34" charset="0"/>
              </a:rPr>
              <a:t>biogospodarka</a:t>
            </a:r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defRPr/>
            </a:pPr>
            <a:r>
              <a:rPr lang="pl-PL" altLang="pl-PL" sz="2200" b="1" dirty="0">
                <a:latin typeface="Arial" panose="020B0604020202020204" pitchFamily="34" charset="0"/>
                <a:cs typeface="Arial" panose="020B0604020202020204" pitchFamily="34" charset="0"/>
              </a:rPr>
              <a:t>Strategia Produktywności </a:t>
            </a:r>
            <a:endParaRPr lang="pl-PL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8775" indent="0">
              <a:buFont typeface="Wingdings 2" panose="05020102010507070707" pitchFamily="18" charset="2"/>
              <a:buNone/>
              <a:defRPr/>
            </a:pPr>
            <a:r>
              <a:rPr lang="pl-PL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I.1.</a:t>
            </a:r>
            <a:r>
              <a:rPr lang="pl-PL" sz="2200" i="1" dirty="0">
                <a:latin typeface="Arial" panose="020B0604020202020204" pitchFamily="34" charset="0"/>
                <a:cs typeface="Arial" panose="020B0604020202020204" pitchFamily="34" charset="0"/>
              </a:rPr>
              <a:t>Wzrost wydajności surowcowej gospodarki </a:t>
            </a:r>
            <a:endParaRPr lang="pl-PL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8775" indent="0">
              <a:buFont typeface="Wingdings 2" panose="05020102010507070707" pitchFamily="18" charset="2"/>
              <a:buNone/>
              <a:defRPr/>
            </a:pPr>
            <a:r>
              <a:rPr lang="pl-PL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I.2.</a:t>
            </a:r>
            <a:r>
              <a:rPr lang="pl-PL" sz="2200" i="1" dirty="0">
                <a:latin typeface="Arial" panose="020B0604020202020204" pitchFamily="34" charset="0"/>
                <a:cs typeface="Arial" panose="020B0604020202020204" pitchFamily="34" charset="0"/>
              </a:rPr>
              <a:t>Wzrost wykorzystanie surowców odnawialnych i biomasy w gospodarce</a:t>
            </a:r>
            <a:endParaRPr lang="pl-PL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pl-PL" sz="2200" b="1" dirty="0">
                <a:latin typeface="Arial" panose="020B0604020202020204" pitchFamily="34" charset="0"/>
                <a:cs typeface="Arial" panose="020B0604020202020204" pitchFamily="34" charset="0"/>
              </a:rPr>
              <a:t>Polityka Energetyczna Państwa</a:t>
            </a:r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, m.in.</a:t>
            </a:r>
          </a:p>
          <a:p>
            <a:pPr marL="358775" indent="-92075">
              <a:buFont typeface="Wingdings 2" panose="05020102010507070707" pitchFamily="18" charset="2"/>
              <a:buNone/>
              <a:defRPr/>
            </a:pPr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1.Wspieranie przejścia gospodarki w kierunku niskoemisyjnym </a:t>
            </a:r>
          </a:p>
          <a:p>
            <a:pPr marL="68580" indent="0">
              <a:buFont typeface="Wingdings 2" panose="05020102010507070707" pitchFamily="18" charset="2"/>
              <a:buNone/>
              <a:defRPr/>
            </a:pPr>
            <a:r>
              <a:rPr lang="pl-PL" sz="2200" b="1" dirty="0">
                <a:latin typeface="Arial" panose="020B0604020202020204" pitchFamily="34" charset="0"/>
                <a:cs typeface="Arial" panose="020B0604020202020204" pitchFamily="34" charset="0"/>
              </a:rPr>
              <a:t>Przykładowe wskaźniki</a:t>
            </a:r>
          </a:p>
          <a:p>
            <a:pPr>
              <a:defRPr/>
            </a:pPr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Produktywność zasobów - jako relacja PKB wg PPS do krajowego zużycia materiałów (1,22 PPS/kg) </a:t>
            </a:r>
          </a:p>
          <a:p>
            <a:pPr>
              <a:defRPr/>
            </a:pPr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Poziom recyklingu i przygotowania do ponownego użycia (28%)</a:t>
            </a:r>
          </a:p>
          <a:p>
            <a:pPr>
              <a:defRPr/>
            </a:pPr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Wodochłonność w m3/tys. zł (6 m3/tys. zł) 	</a:t>
            </a:r>
          </a:p>
          <a:p>
            <a:pPr marL="0" indent="0">
              <a:buNone/>
              <a:defRPr/>
            </a:pPr>
            <a:r>
              <a:rPr lang="pl-PL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Strategie regionalne – 2020-2021 – GOZ – horyzontalnie - wszystkie</a:t>
            </a:r>
          </a:p>
          <a:p>
            <a:pPr>
              <a:defRPr/>
            </a:pPr>
            <a:endParaRPr lang="pl-PL" dirty="0">
              <a:latin typeface="Candara" panose="020E0502030303020204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EE3BB29-ECD8-483F-99F7-1C11ED78EC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pl-PL" b="1" dirty="0"/>
              <a:t>KIS – GOZ  </a:t>
            </a:r>
          </a:p>
        </p:txBody>
      </p:sp>
      <p:pic>
        <p:nvPicPr>
          <p:cNvPr id="62467" name="Symbol zastępczy zawartości 3">
            <a:extLst>
              <a:ext uri="{FF2B5EF4-FFF2-40B4-BE49-F238E27FC236}">
                <a16:creationId xmlns:a16="http://schemas.microsoft.com/office/drawing/2014/main" id="{616C8521-6753-4C74-897B-008CC62449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6163" y="1042070"/>
            <a:ext cx="7888287" cy="4475162"/>
          </a:xfrm>
        </p:spPr>
      </p:pic>
      <p:sp>
        <p:nvSpPr>
          <p:cNvPr id="62468" name="Prostokąt 4">
            <a:extLst>
              <a:ext uri="{FF2B5EF4-FFF2-40B4-BE49-F238E27FC236}">
                <a16:creationId xmlns:a16="http://schemas.microsoft.com/office/drawing/2014/main" id="{190D26A6-92D0-4297-A61C-1CE99F09D7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2275" y="5949950"/>
            <a:ext cx="72294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pl-PL" altLang="pl-PL" b="1">
                <a:latin typeface="Candara" panose="020E0502030303020204" pitchFamily="34" charset="0"/>
              </a:rPr>
              <a:t>Od 1.01.2019  =Gospodarka o obiegu zamkniętym </a:t>
            </a:r>
            <a:endParaRPr lang="pl-PL" altLang="pl-PL">
              <a:latin typeface="Candara" panose="020E0502030303020204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C6EE716-DDD4-4F5C-B2B8-6AE40E612E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Małopolska – Strategia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7A02254-F829-4DB2-8AE0-6F9FD00D41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067" y="1119470"/>
            <a:ext cx="8511733" cy="3821697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pl-PL" sz="4500" dirty="0">
                <a:latin typeface="Arial" panose="020B0604020202020204" pitchFamily="34" charset="0"/>
                <a:cs typeface="Arial" panose="020B0604020202020204" pitchFamily="34" charset="0"/>
              </a:rPr>
              <a:t>STRATEGIA ROZWOJU WOJEWÓDZTWA „MAŁOPOLSKA 2030” </a:t>
            </a:r>
          </a:p>
          <a:p>
            <a:r>
              <a:rPr lang="pl-PL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4500" b="1" dirty="0">
                <a:latin typeface="Arial" panose="020B0604020202020204" pitchFamily="34" charset="0"/>
                <a:cs typeface="Arial" panose="020B0604020202020204" pitchFamily="34" charset="0"/>
              </a:rPr>
              <a:t>OBSZAR II: GOSPODARKA </a:t>
            </a:r>
            <a:r>
              <a:rPr lang="pl-PL" sz="45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pl-PL" sz="4500" b="1" dirty="0">
                <a:latin typeface="Arial" panose="020B0604020202020204" pitchFamily="34" charset="0"/>
                <a:cs typeface="Arial" panose="020B0604020202020204" pitchFamily="34" charset="0"/>
              </a:rPr>
              <a:t>Główne kierunki polityki rozwoju </a:t>
            </a:r>
            <a:r>
              <a:rPr lang="pl-PL" sz="4500" dirty="0">
                <a:latin typeface="Arial" panose="020B0604020202020204" pitchFamily="34" charset="0"/>
                <a:cs typeface="Arial" panose="020B0604020202020204" pitchFamily="34" charset="0"/>
              </a:rPr>
              <a:t>- Innowacyjność - Konkurencyjność i przedsiębiorczość - Turystyka - Transport - Cyfrowa Małopolska - Gospodarka o obiegu zamkniętym</a:t>
            </a:r>
          </a:p>
          <a:p>
            <a:r>
              <a:rPr lang="pl-PL" sz="4500" dirty="0">
                <a:latin typeface="Arial" panose="020B0604020202020204" pitchFamily="34" charset="0"/>
                <a:cs typeface="Arial" panose="020B0604020202020204" pitchFamily="34" charset="0"/>
              </a:rPr>
              <a:t>PRZEDSIĘWZIĘCIA STRATEGICZNE – GOZ dla przedsiębiorcy</a:t>
            </a:r>
          </a:p>
          <a:p>
            <a:pPr marL="0" indent="0">
              <a:buNone/>
            </a:pPr>
            <a:r>
              <a:rPr lang="pl-PL" sz="4500" dirty="0">
                <a:latin typeface="Arial" panose="020B0604020202020204" pitchFamily="34" charset="0"/>
                <a:cs typeface="Arial" panose="020B0604020202020204" pitchFamily="34" charset="0"/>
              </a:rPr>
              <a:t>WYZWANIA</a:t>
            </a:r>
          </a:p>
          <a:p>
            <a:r>
              <a:rPr lang="pl-PL" sz="4500" dirty="0">
                <a:latin typeface="Arial" panose="020B0604020202020204" pitchFamily="34" charset="0"/>
                <a:cs typeface="Arial" panose="020B0604020202020204" pitchFamily="34" charset="0"/>
              </a:rPr>
              <a:t>GOZ – ujęcie holistyczne (cały cykl życia od projektowania)   </a:t>
            </a:r>
          </a:p>
          <a:p>
            <a:r>
              <a:rPr lang="pl-PL" sz="4500" dirty="0">
                <a:latin typeface="Arial" panose="020B0604020202020204" pitchFamily="34" charset="0"/>
                <a:cs typeface="Arial" panose="020B0604020202020204" pitchFamily="34" charset="0"/>
              </a:rPr>
              <a:t>Sektor publiczny – ZZP, edukacja, zmiany w świadomości społecznej, zmiana modelu konsumpcji, hierarchia postepowania z opadami (zasada 6R - przemyśl, odmawiaj, ograniczaj, używaj wielokrotnie, naprawiaj i odzyskaj)</a:t>
            </a:r>
          </a:p>
          <a:p>
            <a:pPr marL="0" indent="0">
              <a:buNone/>
            </a:pPr>
            <a:r>
              <a:rPr lang="pl-PL" sz="4500" dirty="0">
                <a:latin typeface="Arial" panose="020B0604020202020204" pitchFamily="34" charset="0"/>
                <a:cs typeface="Arial" panose="020B0604020202020204" pitchFamily="34" charset="0"/>
              </a:rPr>
              <a:t>KORZYŚCI</a:t>
            </a:r>
          </a:p>
          <a:p>
            <a:r>
              <a:rPr lang="pl-PL" sz="4500" dirty="0">
                <a:latin typeface="Arial" panose="020B0604020202020204" pitchFamily="34" charset="0"/>
                <a:cs typeface="Arial" panose="020B0604020202020204" pitchFamily="34" charset="0"/>
              </a:rPr>
              <a:t>zamknięcie obiegu - zwiększenia recyclingu i ponownego użycia produktu, zwiększenie oszczędności energii i zmniejszenie emisji gazów cieplarnianych, </a:t>
            </a:r>
            <a:r>
              <a:rPr lang="pl-PL" sz="4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podnoszenie konkurencyjności małopolskiej gospodarki</a:t>
            </a:r>
            <a:r>
              <a:rPr lang="pl-PL" sz="45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pl-PL" sz="4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7000"/>
              </a:lnSpc>
              <a:buNone/>
            </a:pPr>
            <a:endParaRPr lang="pl-PL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4D7E6B63-9094-4484-B439-36DA242778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5390" y="173436"/>
            <a:ext cx="1053543" cy="1345404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E02BB742-D9E4-4592-8708-6BDFE2D54A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6722" y="4814374"/>
            <a:ext cx="2499451" cy="1594727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0F24A3E9-7AC8-4E11-8731-0C29AE3B1D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569" y="4653136"/>
            <a:ext cx="5751220" cy="1755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9418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F862630-1D33-4B06-B440-83C48EED1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Wyniki ankiety (2021)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F3337BD-10CF-4216-93CE-F410735C34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196752"/>
            <a:ext cx="6752069" cy="4929411"/>
          </a:xfrm>
        </p:spPr>
        <p:txBody>
          <a:bodyPr/>
          <a:lstStyle/>
          <a:p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61 % firm deklaruje posiadanie jakiejkolwiek wiedzy na temat GOZ,</a:t>
            </a:r>
          </a:p>
          <a:p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30 % firm potrzebuje uzupełnienia wiedzy w zakresie GOZ</a:t>
            </a:r>
          </a:p>
          <a:p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7 % firm posiada strategię lub program bezpośrednio odwołujące się GOZ</a:t>
            </a:r>
          </a:p>
          <a:p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6923FA8D-7C0A-4D1B-8002-D070B47531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3285" y="219642"/>
            <a:ext cx="1611203" cy="2223974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2D350D36-D289-4D23-945C-73246F8A7C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169" y="2443616"/>
            <a:ext cx="3391074" cy="4438878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BA845EAD-7AE4-4E81-B87C-A07EEB44DF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4237" y="2636912"/>
            <a:ext cx="3429176" cy="2863997"/>
          </a:xfrm>
          <a:prstGeom prst="rect">
            <a:avLst/>
          </a:prstGeom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062AEA64-4DD4-4DF5-9C52-2A70FF8D0B9F}"/>
              </a:ext>
            </a:extLst>
          </p:cNvPr>
          <p:cNvSpPr/>
          <p:nvPr/>
        </p:nvSpPr>
        <p:spPr>
          <a:xfrm>
            <a:off x="4248472" y="5715028"/>
            <a:ext cx="471601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/>
              <a:t>https://www.obserwatorium.malopolska.pl/raporty/przedsiebiorstwa-przemyslowe-wobec-gospodarki-o-obiegu-zamknietym/</a:t>
            </a:r>
          </a:p>
        </p:txBody>
      </p:sp>
    </p:spTree>
    <p:extLst>
      <p:ext uri="{BB962C8B-B14F-4D97-AF65-F5344CB8AC3E}">
        <p14:creationId xmlns:p14="http://schemas.microsoft.com/office/powerpoint/2010/main" val="3922943364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PExecutable xmlns="29baff33-f40f-4664-8054-1bde3cabf4f6" xsi:nil="true"/>
    <DirectSourceMarket xmlns="29baff33-f40f-4664-8054-1bde3cabf4f6">english</DirectSourceMarket>
    <ThumbnailAssetId xmlns="29baff33-f40f-4664-8054-1bde3cabf4f6" xsi:nil="true"/>
    <AssetType xmlns="29baff33-f40f-4664-8054-1bde3cabf4f6" xsi:nil="true"/>
    <Milestone xmlns="29baff33-f40f-4664-8054-1bde3cabf4f6" xsi:nil="true"/>
    <OriginAsset xmlns="29baff33-f40f-4664-8054-1bde3cabf4f6" xsi:nil="true"/>
    <TPComponent xmlns="29baff33-f40f-4664-8054-1bde3cabf4f6" xsi:nil="true"/>
    <AssetId xmlns="29baff33-f40f-4664-8054-1bde3cabf4f6">TP102011615</AssetId>
    <TPFriendlyName xmlns="29baff33-f40f-4664-8054-1bde3cabf4f6" xsi:nil="true"/>
    <SourceTitle xmlns="29baff33-f40f-4664-8054-1bde3cabf4f6" xsi:nil="true"/>
    <TPApplication xmlns="29baff33-f40f-4664-8054-1bde3cabf4f6" xsi:nil="true"/>
    <TPLaunchHelpLink xmlns="29baff33-f40f-4664-8054-1bde3cabf4f6" xsi:nil="true"/>
    <OpenTemplate xmlns="29baff33-f40f-4664-8054-1bde3cabf4f6">true</OpenTemplate>
    <PlannedPubDate xmlns="29baff33-f40f-4664-8054-1bde3cabf4f6">2010-09-01T06:26:00+00:00</PlannedPubDate>
    <CrawlForDependencies xmlns="29baff33-f40f-4664-8054-1bde3cabf4f6">false</CrawlForDependencies>
    <TrustLevel xmlns="29baff33-f40f-4664-8054-1bde3cabf4f6">1 Microsoft Managed Content</TrustLevel>
    <PublishStatusLookup xmlns="29baff33-f40f-4664-8054-1bde3cabf4f6">
      <Value>308615</Value>
      <Value>326472</Value>
    </PublishStatusLookup>
    <LocLastLocAttemptVersionLookup xmlns="29baff33-f40f-4664-8054-1bde3cabf4f6">152210</LocLastLocAttemptVersionLookup>
    <TemplateTemplateType xmlns="29baff33-f40f-4664-8054-1bde3cabf4f6">PowerPoint Presentation Template</TemplateTemplateType>
    <TPNamespace xmlns="29baff33-f40f-4664-8054-1bde3cabf4f6" xsi:nil="true"/>
    <Markets xmlns="29baff33-f40f-4664-8054-1bde3cabf4f6"/>
    <OriginalSourceMarket xmlns="29baff33-f40f-4664-8054-1bde3cabf4f6">english</OriginalSourceMarket>
    <TPInstallLocation xmlns="29baff33-f40f-4664-8054-1bde3cabf4f6" xsi:nil="true"/>
    <TPAppVersion xmlns="29baff33-f40f-4664-8054-1bde3cabf4f6" xsi:nil="true"/>
    <TPCommandLine xmlns="29baff33-f40f-4664-8054-1bde3cabf4f6" xsi:nil="true"/>
    <APAuthor xmlns="29baff33-f40f-4664-8054-1bde3cabf4f6">
      <UserInfo>
        <DisplayName/>
        <AccountId>1073741823</AccountId>
        <AccountType/>
      </UserInfo>
    </APAuthor>
    <EditorialStatus xmlns="29baff33-f40f-4664-8054-1bde3cabf4f6" xsi:nil="true"/>
    <PublishTargets xmlns="29baff33-f40f-4664-8054-1bde3cabf4f6">OfficeOnline</PublishTargets>
    <TPLaunchHelpLinkType xmlns="29baff33-f40f-4664-8054-1bde3cabf4f6">Template</TPLaunchHelpLinkType>
    <OriginalRelease xmlns="29baff33-f40f-4664-8054-1bde3cabf4f6" xsi:nil="true"/>
    <TPClientViewer xmlns="29baff33-f40f-4664-8054-1bde3cabf4f6" xsi:nil="true"/>
    <CSXHash xmlns="29baff33-f40f-4664-8054-1bde3cabf4f6" xsi:nil="true"/>
    <IsDeleted xmlns="29baff33-f40f-4664-8054-1bde3cabf4f6">false</IsDeleted>
    <UANotes xmlns="29baff33-f40f-4664-8054-1bde3cabf4f6" xsi:nil="true"/>
    <TemplateStatus xmlns="29baff33-f40f-4664-8054-1bde3cabf4f6" xsi:nil="true"/>
    <Downloads xmlns="29baff33-f40f-4664-8054-1bde3cabf4f6">0</Downloads>
    <ApprovalLog xmlns="29baff33-f40f-4664-8054-1bde3cabf4f6" xsi:nil="true"/>
    <FriendlyTitle xmlns="29baff33-f40f-4664-8054-1bde3cabf4f6" xsi:nil="true"/>
    <InternalTagsTaxHTField0 xmlns="29baff33-f40f-4664-8054-1bde3cabf4f6">
      <Terms xmlns="http://schemas.microsoft.com/office/infopath/2007/PartnerControls"/>
    </InternalTagsTaxHTField0>
    <TimesCloned xmlns="29baff33-f40f-4664-8054-1bde3cabf4f6" xsi:nil="true"/>
    <ShowIn xmlns="29baff33-f40f-4664-8054-1bde3cabf4f6">Show everywhere</ShowIn>
    <CampaignTagsTaxHTField0 xmlns="29baff33-f40f-4664-8054-1bde3cabf4f6">
      <Terms xmlns="http://schemas.microsoft.com/office/infopath/2007/PartnerControls"/>
    </CampaignTagsTaxHTField0>
    <OutputCachingOn xmlns="29baff33-f40f-4664-8054-1bde3cabf4f6">false</OutputCachingOn>
    <BlockPublish xmlns="29baff33-f40f-4664-8054-1bde3cabf4f6">false</BlockPublish>
    <MarketSpecific xmlns="29baff33-f40f-4664-8054-1bde3cabf4f6">false</MarketSpecific>
    <LocManualTestRequired xmlns="29baff33-f40f-4664-8054-1bde3cabf4f6">false</LocManualTestRequired>
    <LocRecommendedHandoff xmlns="29baff33-f40f-4664-8054-1bde3cabf4f6" xsi:nil="true"/>
    <LocalizationTagsTaxHTField0 xmlns="29baff33-f40f-4664-8054-1bde3cabf4f6">
      <Terms xmlns="http://schemas.microsoft.com/office/infopath/2007/PartnerControls"/>
    </LocalizationTagsTaxHTField0>
    <ContentItem xmlns="29baff33-f40f-4664-8054-1bde3cabf4f6" xsi:nil="true"/>
    <HandoffToMSDN xmlns="29baff33-f40f-4664-8054-1bde3cabf4f6" xsi:nil="true"/>
    <ArtSampleDocs xmlns="29baff33-f40f-4664-8054-1bde3cabf4f6" xsi:nil="true"/>
    <APEditor xmlns="29baff33-f40f-4664-8054-1bde3cabf4f6">
      <UserInfo>
        <DisplayName/>
        <AccountId xsi:nil="true"/>
        <AccountType/>
      </UserInfo>
    </APEditor>
    <MachineTranslated xmlns="29baff33-f40f-4664-8054-1bde3cabf4f6">false</MachineTranslated>
    <Manager xmlns="29baff33-f40f-4664-8054-1bde3cabf4f6" xsi:nil="true"/>
    <OOCacheId xmlns="29baff33-f40f-4664-8054-1bde3cabf4f6" xsi:nil="true"/>
    <APDescription xmlns="29baff33-f40f-4664-8054-1bde3cabf4f6" xsi:nil="true"/>
    <LastModifiedDateTime xmlns="29baff33-f40f-4664-8054-1bde3cabf4f6" xsi:nil="true"/>
    <BusinessGroup xmlns="29baff33-f40f-4664-8054-1bde3cabf4f6" xsi:nil="true"/>
    <AcquiredFrom xmlns="29baff33-f40f-4664-8054-1bde3cabf4f6">Internal MS</AcquiredFrom>
    <IntlLangReviewDate xmlns="29baff33-f40f-4664-8054-1bde3cabf4f6" xsi:nil="true"/>
    <DSATActionTaken xmlns="29baff33-f40f-4664-8054-1bde3cabf4f6" xsi:nil="true"/>
    <PolicheckWords xmlns="29baff33-f40f-4664-8054-1bde3cabf4f6" xsi:nil="true"/>
    <SubmitterId xmlns="29baff33-f40f-4664-8054-1bde3cabf4f6" xsi:nil="true"/>
    <IntlLocPriority xmlns="29baff33-f40f-4664-8054-1bde3cabf4f6" xsi:nil="true"/>
    <ApprovalStatus xmlns="29baff33-f40f-4664-8054-1bde3cabf4f6">InProgress</ApprovalStatus>
    <LastHandOff xmlns="29baff33-f40f-4664-8054-1bde3cabf4f6" xsi:nil="true"/>
    <LegacyData xmlns="29baff33-f40f-4664-8054-1bde3cabf4f6" xsi:nil="true"/>
    <Providers xmlns="29baff33-f40f-4664-8054-1bde3cabf4f6" xsi:nil="true"/>
    <UALocComments xmlns="29baff33-f40f-4664-8054-1bde3cabf4f6" xsi:nil="true"/>
    <UALocRecommendation xmlns="29baff33-f40f-4664-8054-1bde3cabf4f6">Localize</UALocRecommendation>
    <UACurrentWords xmlns="29baff33-f40f-4664-8054-1bde3cabf4f6" xsi:nil="true"/>
    <AssetExpire xmlns="29baff33-f40f-4664-8054-1bde3cabf4f6">2035-01-01T00:00:00+00:00</AssetExpire>
    <ParentAssetId xmlns="29baff33-f40f-4664-8054-1bde3cabf4f6" xsi:nil="true"/>
    <CSXUpdate xmlns="29baff33-f40f-4664-8054-1bde3cabf4f6">false</CSXUpdate>
    <FeatureTagsTaxHTField0 xmlns="29baff33-f40f-4664-8054-1bde3cabf4f6">
      <Terms xmlns="http://schemas.microsoft.com/office/infopath/2007/PartnerControls"/>
    </FeatureTagsTaxHTField0>
    <Provider xmlns="29baff33-f40f-4664-8054-1bde3cabf4f6" xsi:nil="true"/>
    <CSXSubmissionDate xmlns="29baff33-f40f-4664-8054-1bde3cabf4f6" xsi:nil="true"/>
    <TaxCatchAll xmlns="29baff33-f40f-4664-8054-1bde3cabf4f6"/>
    <AssetStart xmlns="29baff33-f40f-4664-8054-1bde3cabf4f6">2012-01-06T16:46:23+00:00</AssetStart>
    <BugNumber xmlns="29baff33-f40f-4664-8054-1bde3cabf4f6" xsi:nil="true"/>
    <EditorialTags xmlns="29baff33-f40f-4664-8054-1bde3cabf4f6" xsi:nil="true"/>
    <LocComments xmlns="29baff33-f40f-4664-8054-1bde3cabf4f6" xsi:nil="true"/>
    <RecommendationsModifier xmlns="29baff33-f40f-4664-8054-1bde3cabf4f6" xsi:nil="true"/>
    <ScenarioTagsTaxHTField0 xmlns="29baff33-f40f-4664-8054-1bde3cabf4f6">
      <Terms xmlns="http://schemas.microsoft.com/office/infopath/2007/PartnerControls"/>
    </ScenarioTagsTaxHTField0>
    <VoteCount xmlns="29baff33-f40f-4664-8054-1bde3cabf4f6" xsi:nil="true"/>
    <IsSearchable xmlns="29baff33-f40f-4664-8054-1bde3cabf4f6">false</IsSearchable>
    <CSXSubmissionMarket xmlns="29baff33-f40f-4664-8054-1bde3cabf4f6" xsi:nil="true"/>
    <PrimaryImageGen xmlns="29baff33-f40f-4664-8054-1bde3cabf4f6">false</PrimaryImageGen>
    <IntlLangReview xmlns="29baff33-f40f-4664-8054-1bde3cabf4f6">false</IntlLangReview>
    <NumericId xmlns="29baff33-f40f-4664-8054-1bde3cabf4f6" xsi:nil="true"/>
    <ClipArtFilename xmlns="29baff33-f40f-4664-8054-1bde3cabf4f6" xsi:nil="true"/>
    <IntlLangReviewer xmlns="29baff33-f40f-4664-8054-1bde3cabf4f6" xsi:nil="true"/>
    <UAProjectedTotalWords xmlns="29baff33-f40f-4664-8054-1bde3cabf4f6" xsi:nil="true"/>
    <LocMarketGroupTiers2 xmlns="29baff33-f40f-4664-8054-1bde3cabf4f6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CFA5F52AA0A00C4CBEF2A37681B2318F04009FDCD24A096B5E4C8184D4910FEB1A76" ma:contentTypeVersion="56" ma:contentTypeDescription="Create a new document." ma:contentTypeScope="" ma:versionID="e2b161dd106aa6ff43a2053ab7ed0d23">
  <xsd:schema xmlns:xsd="http://www.w3.org/2001/XMLSchema" xmlns:xs="http://www.w3.org/2001/XMLSchema" xmlns:p="http://schemas.microsoft.com/office/2006/metadata/properties" xmlns:ns2="29baff33-f40f-4664-8054-1bde3cabf4f6" targetNamespace="http://schemas.microsoft.com/office/2006/metadata/properties" ma:root="true" ma:fieldsID="df3fe752eed498a1554dc026fa12eabd" ns2:_="">
    <xsd:import namespace="29baff33-f40f-4664-8054-1bde3cabf4f6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baff33-f40f-4664-8054-1bde3cabf4f6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0:00:00Z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BlockPublish" ma:index="12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3" nillable="true" ma:displayName="Bug Number" ma:default="" ma:internalName="BugNumber" ma:readOnly="false">
      <xsd:simpleType>
        <xsd:restriction base="dms:Text"/>
      </xsd:simpleType>
    </xsd:element>
    <xsd:element name="CampaignTagsTaxHTField0" ma:index="15" nillable="true" ma:taxonomy="true" ma:internalName="CampaignTagsTaxHTField0" ma:taxonomyFieldName="CampaignTags" ma:displayName="Campaigns" ma:readOnly="false" ma:default="" ma:fieldId="{35ae66bf-e87d-41c1-aaaa-5f9779661904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6" nillable="true" ma:displayName="Client Viewer" ma:default="" ma:internalName="TPClientViewer">
      <xsd:simpleType>
        <xsd:restriction base="dms:Text"/>
      </xsd:simpleType>
    </xsd:element>
    <xsd:element name="ClipArtFilename" ma:index="17" nillable="true" ma:displayName="Clip Art Name" ma:default="" ma:internalName="ClipArtFilename" ma:readOnly="false">
      <xsd:simpleType>
        <xsd:restriction base="dms:Text"/>
      </xsd:simpleType>
    </xsd:element>
    <xsd:element name="TPCommandLine" ma:index="18" nillable="true" ma:displayName="Command Line" ma:default="" ma:internalName="TPCommandLine">
      <xsd:simpleType>
        <xsd:restriction base="dms:Text"/>
      </xsd:simpleType>
    </xsd:element>
    <xsd:element name="TPComponent" ma:index="19" nillable="true" ma:displayName="Component" ma:default="" ma:internalName="TPComponent">
      <xsd:simpleType>
        <xsd:restriction base="dms:Text"/>
      </xsd:simpleType>
    </xsd:element>
    <xsd:element name="ContentItem" ma:index="20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2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5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6" nillable="true" ma:displayName="CSX Submission Market" ma:default="" ma:list="{1DDBB892-E9C2-41BE-A746-120199994C31}" ma:internalName="CSXSubmissionMarket" ma:readOnly="false" ma:showField="MarketName" ma:web="29baff33-f40f-4664-8054-1bde3cabf4f6">
      <xsd:simpleType>
        <xsd:restriction base="dms:Lookup"/>
      </xsd:simpleType>
    </xsd:element>
    <xsd:element name="CSXUpdate" ma:index="27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8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29" nillable="true" ma:displayName="Deleted?" ma:default="" ma:internalName="IsDeleted" ma:readOnly="false">
      <xsd:simpleType>
        <xsd:restriction base="dms:Boolean"/>
      </xsd:simpleType>
    </xsd:element>
    <xsd:element name="APDescription" ma:index="30" nillable="true" ma:displayName="Description" ma:default="" ma:internalName="APDescription" ma:readOnly="false">
      <xsd:simpleType>
        <xsd:restriction base="dms:Note"/>
      </xsd:simpleType>
    </xsd:element>
    <xsd:element name="DirectSourceMarket" ma:index="31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2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3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4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5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6" nillable="true" ma:displayName="Editorial Tags" ma:default="" ma:internalName="EditorialTags">
      <xsd:simpleType>
        <xsd:restriction base="dms:Unknown"/>
      </xsd:simpleType>
    </xsd:element>
    <xsd:element name="TPExecutable" ma:index="37" nillable="true" ma:displayName="Executable" ma:default="" ma:internalName="TPExecutable">
      <xsd:simpleType>
        <xsd:restriction base="dms:Text"/>
      </xsd:simpleType>
    </xsd:element>
    <xsd:element name="FeatureTagsTaxHTField0" ma:index="39" nillable="true" ma:taxonomy="true" ma:internalName="FeatureTagsTaxHTField0" ma:taxonomyFieldName="FeatureTags" ma:displayName="Features" ma:readOnly="false" ma:default="" ma:fieldId="{22649cd3-0638-4550-a153-a68664946fb0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0" nillable="true" ma:displayName="Friendly Name" ma:default="" ma:internalName="TPFriendlyName">
      <xsd:simpleType>
        <xsd:restriction base="dms:Text"/>
      </xsd:simpleType>
    </xsd:element>
    <xsd:element name="FriendlyTitle" ma:index="41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2" nillable="true" ma:displayName="Generate Images?" ma:default="true" ma:internalName="PrimaryImageGen">
      <xsd:simpleType>
        <xsd:restriction base="dms:Boolean"/>
      </xsd:simpleType>
    </xsd:element>
    <xsd:element name="HandoffToMSDN" ma:index="43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4" nillable="true" ma:displayName="InProjectListLookup" ma:list="{2513E2E7-E2AF-440C-8567-37153D3865E2}" ma:internalName="InProjectListLookup" ma:readOnly="true" ma:showField="InProjectList" ma:web="29baff33-f40f-4664-8054-1bde3cabf4f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5" nillable="true" ma:displayName="Install Location" ma:default="" ma:internalName="TPInstallLocation">
      <xsd:simpleType>
        <xsd:restriction base="dms:Text"/>
      </xsd:simpleType>
    </xsd:element>
    <xsd:element name="InternalTagsTaxHTField0" ma:index="47" nillable="true" ma:taxonomy="true" ma:internalName="InternalTagsTaxHTField0" ma:taxonomyFieldName="InternalTags" ma:displayName="Internal Tags" ma:readOnly="false" ma:default="" ma:fieldId="{961a284f-ead0-40ef-8222-26875887a96b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8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49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0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1" nillable="true" ma:displayName="Last Complete Version Lookup" ma:default="" ma:list="{2513E2E7-E2AF-440C-8567-37153D3865E2}" ma:internalName="LastCompleteVersionLookup" ma:readOnly="true" ma:showField="LastCompleteVersion" ma:web="29baff33-f40f-4664-8054-1bde3cabf4f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2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3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4" nillable="true" ma:displayName="Last Preview Attempt Error" ma:default="" ma:list="{2513E2E7-E2AF-440C-8567-37153D3865E2}" ma:internalName="LastPreviewErrorLookup" ma:readOnly="true" ma:showField="LastPreviewError" ma:web="29baff33-f40f-4664-8054-1bde3cabf4f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5" nillable="true" ma:displayName="Last Preview Attempt Result" ma:default="" ma:list="{2513E2E7-E2AF-440C-8567-37153D3865E2}" ma:internalName="LastPreviewResultLookup" ma:readOnly="true" ma:showField="LastPreviewResult" ma:web="29baff33-f40f-4664-8054-1bde3cabf4f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6" nillable="true" ma:displayName="Last Preview Attempted On" ma:default="" ma:list="{2513E2E7-E2AF-440C-8567-37153D3865E2}" ma:internalName="LastPreviewAttemptDateLookup" ma:readOnly="true" ma:showField="LastPreviewAttemptDate" ma:web="29baff33-f40f-4664-8054-1bde3cabf4f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7" nillable="true" ma:displayName="Last Previewed By" ma:default="" ma:list="{2513E2E7-E2AF-440C-8567-37153D3865E2}" ma:internalName="LastPreviewedByLookup" ma:readOnly="true" ma:showField="LastPreviewedBy" ma:web="29baff33-f40f-4664-8054-1bde3cabf4f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8" nillable="true" ma:displayName="Last Previewed Date" ma:default="" ma:list="{2513E2E7-E2AF-440C-8567-37153D3865E2}" ma:internalName="LastPreviewTimeLookup" ma:readOnly="true" ma:showField="LastPreviewTime" ma:web="29baff33-f40f-4664-8054-1bde3cabf4f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59" nillable="true" ma:displayName="Last Previewed Version" ma:default="" ma:list="{2513E2E7-E2AF-440C-8567-37153D3865E2}" ma:internalName="LastPreviewVersionLookup" ma:readOnly="true" ma:showField="LastPreviewVersion" ma:web="29baff33-f40f-4664-8054-1bde3cabf4f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0" nillable="true" ma:displayName="Last Publish Attempt Error" ma:default="" ma:list="{2513E2E7-E2AF-440C-8567-37153D3865E2}" ma:internalName="LastPublishErrorLookup" ma:readOnly="true" ma:showField="LastPublishError" ma:web="29baff33-f40f-4664-8054-1bde3cabf4f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1" nillable="true" ma:displayName="Last Publish Attempt Result" ma:default="" ma:list="{2513E2E7-E2AF-440C-8567-37153D3865E2}" ma:internalName="LastPublishResultLookup" ma:readOnly="true" ma:showField="LastPublishResult" ma:web="29baff33-f40f-4664-8054-1bde3cabf4f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2" nillable="true" ma:displayName="Last Publish Attempted On" ma:default="" ma:list="{2513E2E7-E2AF-440C-8567-37153D3865E2}" ma:internalName="LastPublishAttemptDateLookup" ma:readOnly="true" ma:showField="LastPublishAttemptDate" ma:web="29baff33-f40f-4664-8054-1bde3cabf4f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3" nillable="true" ma:displayName="Last Published By" ma:default="" ma:list="{2513E2E7-E2AF-440C-8567-37153D3865E2}" ma:internalName="LastPublishedByLookup" ma:readOnly="true" ma:showField="LastPublishedBy" ma:web="29baff33-f40f-4664-8054-1bde3cabf4f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4" nillable="true" ma:displayName="Last Published Date" ma:default="" ma:list="{2513E2E7-E2AF-440C-8567-37153D3865E2}" ma:internalName="LastPublishTimeLookup" ma:readOnly="true" ma:showField="LastPublishTime" ma:web="29baff33-f40f-4664-8054-1bde3cabf4f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5" nillable="true" ma:displayName="Last Published Version" ma:default="" ma:list="{2513E2E7-E2AF-440C-8567-37153D3865E2}" ma:internalName="LastPublishVersionLookup" ma:readOnly="true" ma:showField="LastPublishVersion" ma:web="29baff33-f40f-4664-8054-1bde3cabf4f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6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7" nillable="true" ma:displayName="Legacy Data" ma:default="" ma:internalName="LegacyData" ma:readOnly="false">
      <xsd:simpleType>
        <xsd:restriction base="dms:Note"/>
      </xsd:simpleType>
    </xsd:element>
    <xsd:element name="TPLaunchHelpLink" ma:index="68" nillable="true" ma:displayName="Link to Launch Help Topic" ma:default="" ma:internalName="TPLaunchHelpLink">
      <xsd:simpleType>
        <xsd:restriction base="dms:Text"/>
      </xsd:simpleType>
    </xsd:element>
    <xsd:element name="LocComments" ma:index="69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0" nillable="true" ma:displayName="Loc Last Loc Attempt Version" ma:default="" ma:list="{72723BFE-42E4-4BFD-ABEC-91FC880F9EED}" ma:internalName="LocLastLocAttemptVersionLookup" ma:readOnly="false" ma:showField="LastLocAttemptVersion" ma:web="29baff33-f40f-4664-8054-1bde3cabf4f6">
      <xsd:simpleType>
        <xsd:restriction base="dms:Lookup"/>
      </xsd:simpleType>
    </xsd:element>
    <xsd:element name="LocLastLocAttemptVersionTypeLookup" ma:index="71" nillable="true" ma:displayName="Loc Last Loc Attempt Version Type" ma:default="" ma:list="{72723BFE-42E4-4BFD-ABEC-91FC880F9EED}" ma:internalName="LocLastLocAttemptVersionTypeLookup" ma:readOnly="true" ma:showField="LastLocAttemptVersionType" ma:web="29baff33-f40f-4664-8054-1bde3cabf4f6">
      <xsd:simpleType>
        <xsd:restriction base="dms:Lookup"/>
      </xsd:simpleType>
    </xsd:element>
    <xsd:element name="LocManualTestRequired" ma:index="72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3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4" nillable="true" ma:displayName="Loc New Published Version Lookup" ma:default="" ma:list="{72723BFE-42E4-4BFD-ABEC-91FC880F9EED}" ma:internalName="LocNewPublishedVersionLookup" ma:readOnly="true" ma:showField="NewPublishedVersion" ma:web="29baff33-f40f-4664-8054-1bde3cabf4f6">
      <xsd:simpleType>
        <xsd:restriction base="dms:Lookup"/>
      </xsd:simpleType>
    </xsd:element>
    <xsd:element name="LocOverallHandbackStatusLookup" ma:index="75" nillable="true" ma:displayName="Loc Overall Handback Status" ma:default="" ma:list="{72723BFE-42E4-4BFD-ABEC-91FC880F9EED}" ma:internalName="LocOverallHandbackStatusLookup" ma:readOnly="true" ma:showField="OverallHandbackStatus" ma:web="29baff33-f40f-4664-8054-1bde3cabf4f6">
      <xsd:simpleType>
        <xsd:restriction base="dms:Lookup"/>
      </xsd:simpleType>
    </xsd:element>
    <xsd:element name="LocOverallLocStatusLookup" ma:index="76" nillable="true" ma:displayName="Loc Overall Localize Status" ma:default="" ma:list="{72723BFE-42E4-4BFD-ABEC-91FC880F9EED}" ma:internalName="LocOverallLocStatusLookup" ma:readOnly="true" ma:showField="OverallLocStatus" ma:web="29baff33-f40f-4664-8054-1bde3cabf4f6">
      <xsd:simpleType>
        <xsd:restriction base="dms:Lookup"/>
      </xsd:simpleType>
    </xsd:element>
    <xsd:element name="LocOverallPreviewStatusLookup" ma:index="77" nillable="true" ma:displayName="Loc Overall Preview Status" ma:default="" ma:list="{72723BFE-42E4-4BFD-ABEC-91FC880F9EED}" ma:internalName="LocOverallPreviewStatusLookup" ma:readOnly="true" ma:showField="OverallPreviewStatus" ma:web="29baff33-f40f-4664-8054-1bde3cabf4f6">
      <xsd:simpleType>
        <xsd:restriction base="dms:Lookup"/>
      </xsd:simpleType>
    </xsd:element>
    <xsd:element name="LocOverallPublishStatusLookup" ma:index="78" nillable="true" ma:displayName="Loc Overall Publish Status" ma:default="" ma:list="{72723BFE-42E4-4BFD-ABEC-91FC880F9EED}" ma:internalName="LocOverallPublishStatusLookup" ma:readOnly="true" ma:showField="OverallPublishStatus" ma:web="29baff33-f40f-4664-8054-1bde3cabf4f6">
      <xsd:simpleType>
        <xsd:restriction base="dms:Lookup"/>
      </xsd:simpleType>
    </xsd:element>
    <xsd:element name="IntlLocPriority" ma:index="79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0" nillable="true" ma:displayName="Loc Processed For Handoffs" ma:default="" ma:list="{72723BFE-42E4-4BFD-ABEC-91FC880F9EED}" ma:internalName="LocProcessedForHandoffsLookup" ma:readOnly="true" ma:showField="ProcessedForHandoffs" ma:web="29baff33-f40f-4664-8054-1bde3cabf4f6">
      <xsd:simpleType>
        <xsd:restriction base="dms:Lookup"/>
      </xsd:simpleType>
    </xsd:element>
    <xsd:element name="LocProcessedForMarketsLookup" ma:index="81" nillable="true" ma:displayName="Loc Processed For Markets" ma:default="" ma:list="{72723BFE-42E4-4BFD-ABEC-91FC880F9EED}" ma:internalName="LocProcessedForMarketsLookup" ma:readOnly="true" ma:showField="ProcessedForMarkets" ma:web="29baff33-f40f-4664-8054-1bde3cabf4f6">
      <xsd:simpleType>
        <xsd:restriction base="dms:Lookup"/>
      </xsd:simpleType>
    </xsd:element>
    <xsd:element name="LocPublishedDependentAssetsLookup" ma:index="82" nillable="true" ma:displayName="Loc Published Dependent Assets" ma:default="" ma:list="{72723BFE-42E4-4BFD-ABEC-91FC880F9EED}" ma:internalName="LocPublishedDependentAssetsLookup" ma:readOnly="true" ma:showField="PublishedDependentAssets" ma:web="29baff33-f40f-4664-8054-1bde3cabf4f6">
      <xsd:simpleType>
        <xsd:restriction base="dms:Lookup"/>
      </xsd:simpleType>
    </xsd:element>
    <xsd:element name="LocPublishedLinkedAssetsLookup" ma:index="83" nillable="true" ma:displayName="Loc Published Linked Assets" ma:default="" ma:list="{72723BFE-42E4-4BFD-ABEC-91FC880F9EED}" ma:internalName="LocPublishedLinkedAssetsLookup" ma:readOnly="true" ma:showField="PublishedLinkedAssets" ma:web="29baff33-f40f-4664-8054-1bde3cabf4f6">
      <xsd:simpleType>
        <xsd:restriction base="dms:Lookup"/>
      </xsd:simpleType>
    </xsd:element>
    <xsd:element name="LocRecommendedHandoff" ma:index="84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6" nillable="true" ma:taxonomy="true" ma:internalName="LocalizationTagsTaxHTField0" ma:taxonomyFieldName="LocalizationTags" ma:displayName="Localization Tags" ma:readOnly="false" ma:default="" ma:fieldId="{cb159bc7-6392-40eb-91ad-5e9404d69876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7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8" nillable="true" ma:displayName="Manager" ma:hidden="true" ma:internalName="Manager" ma:readOnly="false">
      <xsd:simpleType>
        <xsd:restriction base="dms:Text"/>
      </xsd:simpleType>
    </xsd:element>
    <xsd:element name="Markets" ma:index="89" nillable="true" ma:displayName="Markets" ma:default="" ma:description="Leave blank to show in all markets" ma:list="{1DDBB892-E9C2-41BE-A746-120199994C31}" ma:internalName="Markets" ma:readOnly="false" ma:showField="MarketName" ma:web="29baff33-f40f-4664-8054-1bde3cabf4f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0" nillable="true" ma:displayName="Milestone" ma:default="" ma:internalName="Milestone" ma:readOnly="false">
      <xsd:simpleType>
        <xsd:restriction base="dms:Unknown"/>
      </xsd:simpleType>
    </xsd:element>
    <xsd:element name="TPNamespace" ma:index="93" nillable="true" ma:displayName="Namespace" ma:default="" ma:internalName="TPNamespace">
      <xsd:simpleType>
        <xsd:restriction base="dms:Text"/>
      </xsd:simpleType>
    </xsd:element>
    <xsd:element name="NumericId" ma:index="94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5" nillable="true" ma:displayName="NumOfRatings" ma:default="" ma:list="{2513E2E7-E2AF-440C-8567-37153D3865E2}" ma:internalName="NumOfRatingsLookup" ma:readOnly="true" ma:showField="NumOfRatings" ma:web="29baff33-f40f-4664-8054-1bde3cabf4f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6" nillable="true" ma:displayName="OOCacheId" ma:internalName="OOCacheId" ma:readOnly="false">
      <xsd:simpleType>
        <xsd:restriction base="dms:Text"/>
      </xsd:simpleType>
    </xsd:element>
    <xsd:element name="OpenTemplate" ma:index="97" nillable="true" ma:displayName="Open Template" ma:default="true" ma:internalName="OpenTemplate">
      <xsd:simpleType>
        <xsd:restriction base="dms:Boolean"/>
      </xsd:simpleType>
    </xsd:element>
    <xsd:element name="OriginAsset" ma:index="98" nillable="true" ma:displayName="Origin Asset" ma:default="" ma:internalName="OriginAsset" ma:readOnly="false">
      <xsd:simpleType>
        <xsd:restriction base="dms:Text"/>
      </xsd:simpleType>
    </xsd:element>
    <xsd:element name="OriginalRelease" ma:index="99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0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1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2" nillable="true" ma:displayName="Parent Asset Id" ma:default="" ma:internalName="ParentAssetId" ma:readOnly="false">
      <xsd:simpleType>
        <xsd:restriction base="dms:Text"/>
      </xsd:simpleType>
    </xsd:element>
    <xsd:element name="PlannedPubDate" ma:index="103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4" nillable="true" ma:displayName="Policheck Words" ma:default="" ma:internalName="PolicheckWords" ma:readOnly="false">
      <xsd:simpleType>
        <xsd:restriction base="dms:Text"/>
      </xsd:simpleType>
    </xsd:element>
    <xsd:element name="BusinessGroup" ma:index="105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6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7" nillable="true" ma:displayName="Provider" ma:default="" ma:internalName="Provider" ma:readOnly="false">
      <xsd:simpleType>
        <xsd:restriction base="dms:Unknown"/>
      </xsd:simpleType>
    </xsd:element>
    <xsd:element name="Providers" ma:index="108" nillable="true" ma:displayName="Providers" ma:default="" ma:internalName="Providers">
      <xsd:simpleType>
        <xsd:restriction base="dms:Unknown"/>
      </xsd:simpleType>
    </xsd:element>
    <xsd:element name="PublishStatusLookup" ma:index="109" nillable="true" ma:displayName="Publish Status" ma:default="" ma:list="{2513E2E7-E2AF-440C-8567-37153D3865E2}" ma:internalName="PublishStatusLookup" ma:readOnly="false" ma:showField="PublishStatus" ma:web="29baff33-f40f-4664-8054-1bde3cabf4f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0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1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2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4" nillable="true" ma:taxonomy="true" ma:internalName="ScenarioTagsTaxHTField0" ma:taxonomyFieldName="ScenarioTags" ma:displayName="Scenarios" ma:readOnly="false" ma:default="" ma:fieldId="{9e57b0ce-4b8f-49f5-b588-fc22682c04a3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6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7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8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19" nillable="true" ma:displayName="Submitter ID" ma:default="" ma:internalName="SubmitterId" ma:readOnly="false">
      <xsd:simpleType>
        <xsd:restriction base="dms:Text"/>
      </xsd:simpleType>
    </xsd:element>
    <xsd:element name="TaxCatchAll" ma:index="120" nillable="true" ma:displayName="Taxonomy Catch All Column" ma:hidden="true" ma:list="{9d66d6a4-c4b4-42e6-80e6-7373254461f0}" ma:internalName="TaxCatchAll" ma:showField="CatchAllData" ma:web="29baff33-f40f-4664-8054-1bde3cabf4f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1" nillable="true" ma:displayName="Taxonomy Catch All Column1" ma:hidden="true" ma:list="{9d66d6a4-c4b4-42e6-80e6-7373254461f0}" ma:internalName="TaxCatchAllLabel" ma:readOnly="true" ma:showField="CatchAllDataLabel" ma:web="29baff33-f40f-4664-8054-1bde3cabf4f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2" nillable="true" ma:displayName="Template Status" ma:default="" ma:internalName="TemplateStatus">
      <xsd:simpleType>
        <xsd:restriction base="dms:Unknown"/>
      </xsd:simpleType>
    </xsd:element>
    <xsd:element name="TemplateTemplateType" ma:index="123" nillable="true" ma:displayName="Template Type" ma:default="" ma:internalName="TemplateTemplateType">
      <xsd:simpleType>
        <xsd:restriction base="dms:Unknown"/>
      </xsd:simpleType>
    </xsd:element>
    <xsd:element name="ThumbnailAssetId" ma:index="124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5" nillable="true" ma:displayName="Times Cloned" ma:default="" ma:internalName="TimesCloned" ma:readOnly="false">
      <xsd:simpleType>
        <xsd:restriction base="dms:Number"/>
      </xsd:simpleType>
    </xsd:element>
    <xsd:element name="TrustLevel" ma:index="127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8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29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0" nillable="true" ma:displayName="UA Notes" ma:default="" ma:internalName="UANotes" ma:readOnly="false">
      <xsd:simpleType>
        <xsd:restriction base="dms:Note"/>
      </xsd:simpleType>
    </xsd:element>
    <xsd:element name="TPAppVersion" ma:index="131" nillable="true" ma:displayName="Version" ma:default="" ma:internalName="TPAppVersion">
      <xsd:simpleType>
        <xsd:restriction base="dms:Text"/>
      </xsd:simpleType>
    </xsd:element>
    <xsd:element name="VoteCount" ma:index="132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1" ma:displayName="Content Type"/>
        <xsd:element ref="dc:title" minOccurs="0" maxOccurs="1" ma:index="126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06C52E9-C6D9-4045-9878-065C3309AFAF}">
  <ds:schemaRefs>
    <ds:schemaRef ds:uri="http://schemas.microsoft.com/office/2006/documentManagement/types"/>
    <ds:schemaRef ds:uri="http://purl.org/dc/dcmitype/"/>
    <ds:schemaRef ds:uri="http://schemas.microsoft.com/office/infopath/2007/PartnerControls"/>
    <ds:schemaRef ds:uri="29baff33-f40f-4664-8054-1bde3cabf4f6"/>
    <ds:schemaRef ds:uri="http://www.w3.org/XML/1998/namespace"/>
    <ds:schemaRef ds:uri="http://schemas.openxmlformats.org/package/2006/metadata/core-properties"/>
    <ds:schemaRef ds:uri="http://schemas.microsoft.com/office/2006/metadata/properties"/>
    <ds:schemaRef ds:uri="http://purl.org/dc/terms/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5EE56547-CFBB-40D3-8166-848239781C8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1C9237F-A694-4C07-8E0C-23B8F494CA3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baff33-f40f-4664-8054-1bde3cabf4f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TM03090434[[fn=Drewniana czcionka]]</Template>
  <TotalTime>0</TotalTime>
  <Words>1138</Words>
  <Application>Microsoft Office PowerPoint</Application>
  <PresentationFormat>Pokaz na ekranie (4:3)</PresentationFormat>
  <Paragraphs>148</Paragraphs>
  <Slides>19</Slides>
  <Notes>1</Notes>
  <HiddenSlides>0</HiddenSlides>
  <MMClips>0</MMClips>
  <ScaleCrop>false</ScaleCrop>
  <HeadingPairs>
    <vt:vector size="6" baseType="variant">
      <vt:variant>
        <vt:lpstr>Używane czcionki</vt:lpstr>
      </vt:variant>
      <vt:variant>
        <vt:i4>9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19</vt:i4>
      </vt:variant>
    </vt:vector>
  </HeadingPairs>
  <TitlesOfParts>
    <vt:vector size="29" baseType="lpstr">
      <vt:lpstr>맑은 고딕</vt:lpstr>
      <vt:lpstr>Arial</vt:lpstr>
      <vt:lpstr>Arial Black</vt:lpstr>
      <vt:lpstr>Azo Sans Medium</vt:lpstr>
      <vt:lpstr>Calibri</vt:lpstr>
      <vt:lpstr>Candara</vt:lpstr>
      <vt:lpstr>Times New Roman</vt:lpstr>
      <vt:lpstr>Wingdings</vt:lpstr>
      <vt:lpstr>Wingdings 2</vt:lpstr>
      <vt:lpstr>Motyw pakietu Office</vt:lpstr>
      <vt:lpstr>Prezentacja programu PowerPoint</vt:lpstr>
      <vt:lpstr>„Zasoby nie odpady”</vt:lpstr>
      <vt:lpstr>Zużycia zasobów na świecie</vt:lpstr>
      <vt:lpstr>ING - mity GOZ (2019) </vt:lpstr>
      <vt:lpstr>GOZ w Polsce </vt:lpstr>
      <vt:lpstr>GOZ a strategie rozwoju w Polsce</vt:lpstr>
      <vt:lpstr>KIS – GOZ  </vt:lpstr>
      <vt:lpstr>Małopolska – Strategia </vt:lpstr>
      <vt:lpstr>Wyniki ankiety (2021) </vt:lpstr>
      <vt:lpstr>Dobre praktyki – Małopolska </vt:lpstr>
      <vt:lpstr>GOZ w miastach - Kraków </vt:lpstr>
      <vt:lpstr>Projekt oto-GOZ</vt:lpstr>
      <vt:lpstr>Prezentacja programu PowerPoint</vt:lpstr>
      <vt:lpstr>Prezentacja programu PowerPoint</vt:lpstr>
      <vt:lpstr>Wskaźniki GOZ </vt:lpstr>
      <vt:lpstr>Wskaźniki</vt:lpstr>
      <vt:lpstr>Prezentacja programu PowerPoint</vt:lpstr>
      <vt:lpstr>GOZpodarz 2021 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2021-09-27T03:02:33Z</dcterms:created>
  <dcterms:modified xsi:type="dcterms:W3CDTF">2022-05-05T20:54:46Z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0x010100CFA5F52AA0A00C4CBEF2A37681B2318F04009FDCD24A096B5E4C8184D4910FEB1A76</vt:lpwstr>
  </property>
</Properties>
</file>